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77" r:id="rId5"/>
    <p:sldId id="278" r:id="rId6"/>
    <p:sldId id="276" r:id="rId7"/>
    <p:sldId id="275" r:id="rId8"/>
    <p:sldId id="290" r:id="rId9"/>
    <p:sldId id="291" r:id="rId10"/>
    <p:sldId id="284" r:id="rId11"/>
    <p:sldId id="292" r:id="rId12"/>
    <p:sldId id="293" r:id="rId13"/>
    <p:sldId id="294" r:id="rId14"/>
    <p:sldId id="279" r:id="rId15"/>
    <p:sldId id="267" r:id="rId16"/>
    <p:sldId id="283" r:id="rId17"/>
    <p:sldId id="29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6F345-4F7B-4153-BCEC-5FF303E74AF8}" type="doc">
      <dgm:prSet loTypeId="urn:microsoft.com/office/officeart/2005/8/layout/pyramid3" loCatId="pyramid" qsTypeId="urn:microsoft.com/office/officeart/2005/8/quickstyle/simple3" qsCatId="simple" csTypeId="urn:microsoft.com/office/officeart/2005/8/colors/accent6_5" csCatId="accent6" phldr="1"/>
      <dgm:spPr/>
    </dgm:pt>
    <dgm:pt modelId="{8BEFCF5E-FAB5-4EBB-B89F-206243365A11}">
      <dgm:prSet phldrT="[Text]" custT="1"/>
      <dgm:spPr/>
      <dgm:t>
        <a:bodyPr/>
        <a:lstStyle/>
        <a:p>
          <a:r>
            <a:rPr lang="en-US" sz="1400" dirty="0" smtClean="0"/>
            <a:t>Advanced  </a:t>
          </a:r>
          <a:endParaRPr lang="en-ZA" sz="1400" dirty="0"/>
        </a:p>
      </dgm:t>
    </dgm:pt>
    <dgm:pt modelId="{396160CB-1363-48A3-988D-D456D0A787FE}" type="parTrans" cxnId="{6CEBB7C1-82EC-41C7-AD8B-7161AC62A16F}">
      <dgm:prSet/>
      <dgm:spPr/>
      <dgm:t>
        <a:bodyPr/>
        <a:lstStyle/>
        <a:p>
          <a:endParaRPr lang="en-ZA"/>
        </a:p>
      </dgm:t>
    </dgm:pt>
    <dgm:pt modelId="{5EED248B-9038-4EF4-8769-9507A2DD7E26}" type="sibTrans" cxnId="{6CEBB7C1-82EC-41C7-AD8B-7161AC62A16F}">
      <dgm:prSet/>
      <dgm:spPr/>
      <dgm:t>
        <a:bodyPr/>
        <a:lstStyle/>
        <a:p>
          <a:endParaRPr lang="en-ZA"/>
        </a:p>
      </dgm:t>
    </dgm:pt>
    <dgm:pt modelId="{63086F92-54EC-4009-8A6C-E372B03C44CC}">
      <dgm:prSet phldrT="[Text]" custT="1"/>
      <dgm:spPr/>
      <dgm:t>
        <a:bodyPr/>
        <a:lstStyle/>
        <a:p>
          <a:r>
            <a:rPr lang="en-US" sz="1400" dirty="0" smtClean="0"/>
            <a:t>Intermediate </a:t>
          </a:r>
          <a:endParaRPr lang="en-ZA" sz="1400" dirty="0"/>
        </a:p>
      </dgm:t>
    </dgm:pt>
    <dgm:pt modelId="{C327DECA-F78A-421E-A94F-BF6B4259C5B8}" type="parTrans" cxnId="{288BAC64-BFAB-48E4-B040-9598B85B3751}">
      <dgm:prSet/>
      <dgm:spPr/>
      <dgm:t>
        <a:bodyPr/>
        <a:lstStyle/>
        <a:p>
          <a:endParaRPr lang="en-ZA"/>
        </a:p>
      </dgm:t>
    </dgm:pt>
    <dgm:pt modelId="{EF51BD8F-B6ED-4E3B-8435-F54D0303C38D}" type="sibTrans" cxnId="{288BAC64-BFAB-48E4-B040-9598B85B3751}">
      <dgm:prSet/>
      <dgm:spPr/>
      <dgm:t>
        <a:bodyPr/>
        <a:lstStyle/>
        <a:p>
          <a:endParaRPr lang="en-ZA"/>
        </a:p>
      </dgm:t>
    </dgm:pt>
    <dgm:pt modelId="{016C53B7-97D0-45AA-BB22-F3BDDFD438D4}">
      <dgm:prSet phldrT="[Text]" custT="1"/>
      <dgm:spPr/>
      <dgm:t>
        <a:bodyPr/>
        <a:lstStyle/>
        <a:p>
          <a:r>
            <a:rPr lang="en-US" sz="1400" dirty="0" smtClean="0"/>
            <a:t>Basic</a:t>
          </a:r>
          <a:endParaRPr lang="en-ZA" sz="1400" dirty="0" smtClean="0"/>
        </a:p>
      </dgm:t>
    </dgm:pt>
    <dgm:pt modelId="{610F4572-5356-41A9-B048-B613DC053F8C}" type="parTrans" cxnId="{4F7C54C3-52F3-4CB8-8936-D13B37F0C038}">
      <dgm:prSet/>
      <dgm:spPr/>
      <dgm:t>
        <a:bodyPr/>
        <a:lstStyle/>
        <a:p>
          <a:endParaRPr lang="en-ZA"/>
        </a:p>
      </dgm:t>
    </dgm:pt>
    <dgm:pt modelId="{C2A94E63-7C67-4C6F-944D-91DC9B25BDF7}" type="sibTrans" cxnId="{4F7C54C3-52F3-4CB8-8936-D13B37F0C038}">
      <dgm:prSet/>
      <dgm:spPr/>
      <dgm:t>
        <a:bodyPr/>
        <a:lstStyle/>
        <a:p>
          <a:endParaRPr lang="en-ZA"/>
        </a:p>
      </dgm:t>
    </dgm:pt>
    <dgm:pt modelId="{ACB8D442-4619-4328-92AD-17F04B70811C}" type="pres">
      <dgm:prSet presAssocID="{80D6F345-4F7B-4153-BCEC-5FF303E74AF8}" presName="Name0" presStyleCnt="0">
        <dgm:presLayoutVars>
          <dgm:dir/>
          <dgm:animLvl val="lvl"/>
          <dgm:resizeHandles val="exact"/>
        </dgm:presLayoutVars>
      </dgm:prSet>
      <dgm:spPr/>
    </dgm:pt>
    <dgm:pt modelId="{174DA32E-D479-401B-80F3-8EEB82741BDA}" type="pres">
      <dgm:prSet presAssocID="{8BEFCF5E-FAB5-4EBB-B89F-206243365A11}" presName="Name8" presStyleCnt="0"/>
      <dgm:spPr/>
    </dgm:pt>
    <dgm:pt modelId="{692AC8B5-7A7B-4D74-99A5-B94F68E74AD9}" type="pres">
      <dgm:prSet presAssocID="{8BEFCF5E-FAB5-4EBB-B89F-206243365A1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51F8CF8-2641-4B63-AF1C-8751EF740061}" type="pres">
      <dgm:prSet presAssocID="{8BEFCF5E-FAB5-4EBB-B89F-206243365A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25A374-307C-4779-8D02-FF20E9F55744}" type="pres">
      <dgm:prSet presAssocID="{63086F92-54EC-4009-8A6C-E372B03C44CC}" presName="Name8" presStyleCnt="0"/>
      <dgm:spPr/>
    </dgm:pt>
    <dgm:pt modelId="{45056D14-A193-494D-942E-820BE72D1510}" type="pres">
      <dgm:prSet presAssocID="{63086F92-54EC-4009-8A6C-E372B03C44C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7D7401E-BC0A-4F80-9579-695199F48AFD}" type="pres">
      <dgm:prSet presAssocID="{63086F92-54EC-4009-8A6C-E372B03C44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82F302-FEEE-4778-8F99-7877A4910070}" type="pres">
      <dgm:prSet presAssocID="{016C53B7-97D0-45AA-BB22-F3BDDFD438D4}" presName="Name8" presStyleCnt="0"/>
      <dgm:spPr/>
    </dgm:pt>
    <dgm:pt modelId="{320590B1-06DC-4132-8139-FCC03A2C0B14}" type="pres">
      <dgm:prSet presAssocID="{016C53B7-97D0-45AA-BB22-F3BDDFD438D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FAFABBB-9E0F-466B-A5C0-519458C99740}" type="pres">
      <dgm:prSet presAssocID="{016C53B7-97D0-45AA-BB22-F3BDDFD438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22FC050-1E95-4581-976B-A2C65CA1C53D}" type="presOf" srcId="{8BEFCF5E-FAB5-4EBB-B89F-206243365A11}" destId="{692AC8B5-7A7B-4D74-99A5-B94F68E74AD9}" srcOrd="0" destOrd="0" presId="urn:microsoft.com/office/officeart/2005/8/layout/pyramid3"/>
    <dgm:cxn modelId="{7AB22E35-4595-41D9-BAAD-CB3702A57967}" type="presOf" srcId="{8BEFCF5E-FAB5-4EBB-B89F-206243365A11}" destId="{351F8CF8-2641-4B63-AF1C-8751EF740061}" srcOrd="1" destOrd="0" presId="urn:microsoft.com/office/officeart/2005/8/layout/pyramid3"/>
    <dgm:cxn modelId="{6CEBB7C1-82EC-41C7-AD8B-7161AC62A16F}" srcId="{80D6F345-4F7B-4153-BCEC-5FF303E74AF8}" destId="{8BEFCF5E-FAB5-4EBB-B89F-206243365A11}" srcOrd="0" destOrd="0" parTransId="{396160CB-1363-48A3-988D-D456D0A787FE}" sibTransId="{5EED248B-9038-4EF4-8769-9507A2DD7E26}"/>
    <dgm:cxn modelId="{71F61396-D468-4FD3-9B2E-F9E5F6B950AC}" type="presOf" srcId="{016C53B7-97D0-45AA-BB22-F3BDDFD438D4}" destId="{BFAFABBB-9E0F-466B-A5C0-519458C99740}" srcOrd="1" destOrd="0" presId="urn:microsoft.com/office/officeart/2005/8/layout/pyramid3"/>
    <dgm:cxn modelId="{4F7C54C3-52F3-4CB8-8936-D13B37F0C038}" srcId="{80D6F345-4F7B-4153-BCEC-5FF303E74AF8}" destId="{016C53B7-97D0-45AA-BB22-F3BDDFD438D4}" srcOrd="2" destOrd="0" parTransId="{610F4572-5356-41A9-B048-B613DC053F8C}" sibTransId="{C2A94E63-7C67-4C6F-944D-91DC9B25BDF7}"/>
    <dgm:cxn modelId="{B843E8AB-07EC-462E-B90F-2999AAA3BC6C}" type="presOf" srcId="{80D6F345-4F7B-4153-BCEC-5FF303E74AF8}" destId="{ACB8D442-4619-4328-92AD-17F04B70811C}" srcOrd="0" destOrd="0" presId="urn:microsoft.com/office/officeart/2005/8/layout/pyramid3"/>
    <dgm:cxn modelId="{6D7ECF77-F302-4B4F-A4F2-E599571374D2}" type="presOf" srcId="{63086F92-54EC-4009-8A6C-E372B03C44CC}" destId="{97D7401E-BC0A-4F80-9579-695199F48AFD}" srcOrd="1" destOrd="0" presId="urn:microsoft.com/office/officeart/2005/8/layout/pyramid3"/>
    <dgm:cxn modelId="{462225C9-E9CC-4F84-8C1D-F5F259A6C754}" type="presOf" srcId="{63086F92-54EC-4009-8A6C-E372B03C44CC}" destId="{45056D14-A193-494D-942E-820BE72D1510}" srcOrd="0" destOrd="0" presId="urn:microsoft.com/office/officeart/2005/8/layout/pyramid3"/>
    <dgm:cxn modelId="{1C468B53-8068-48EA-843F-0966F74F2D6A}" type="presOf" srcId="{016C53B7-97D0-45AA-BB22-F3BDDFD438D4}" destId="{320590B1-06DC-4132-8139-FCC03A2C0B14}" srcOrd="0" destOrd="0" presId="urn:microsoft.com/office/officeart/2005/8/layout/pyramid3"/>
    <dgm:cxn modelId="{288BAC64-BFAB-48E4-B040-9598B85B3751}" srcId="{80D6F345-4F7B-4153-BCEC-5FF303E74AF8}" destId="{63086F92-54EC-4009-8A6C-E372B03C44CC}" srcOrd="1" destOrd="0" parTransId="{C327DECA-F78A-421E-A94F-BF6B4259C5B8}" sibTransId="{EF51BD8F-B6ED-4E3B-8435-F54D0303C38D}"/>
    <dgm:cxn modelId="{6CB9538D-1763-456F-A84E-A9AA07E70752}" type="presParOf" srcId="{ACB8D442-4619-4328-92AD-17F04B70811C}" destId="{174DA32E-D479-401B-80F3-8EEB82741BDA}" srcOrd="0" destOrd="0" presId="urn:microsoft.com/office/officeart/2005/8/layout/pyramid3"/>
    <dgm:cxn modelId="{E58B2C60-3E94-42E3-AA61-57B183D37A32}" type="presParOf" srcId="{174DA32E-D479-401B-80F3-8EEB82741BDA}" destId="{692AC8B5-7A7B-4D74-99A5-B94F68E74AD9}" srcOrd="0" destOrd="0" presId="urn:microsoft.com/office/officeart/2005/8/layout/pyramid3"/>
    <dgm:cxn modelId="{400A60D5-1B1A-43BE-8EF1-B2EC31AA3874}" type="presParOf" srcId="{174DA32E-D479-401B-80F3-8EEB82741BDA}" destId="{351F8CF8-2641-4B63-AF1C-8751EF740061}" srcOrd="1" destOrd="0" presId="urn:microsoft.com/office/officeart/2005/8/layout/pyramid3"/>
    <dgm:cxn modelId="{1D85CB90-2FB5-40AF-9167-309CF6CC1EF9}" type="presParOf" srcId="{ACB8D442-4619-4328-92AD-17F04B70811C}" destId="{C625A374-307C-4779-8D02-FF20E9F55744}" srcOrd="1" destOrd="0" presId="urn:microsoft.com/office/officeart/2005/8/layout/pyramid3"/>
    <dgm:cxn modelId="{B9BAD435-47B0-4FF9-8510-9F7869EC21C4}" type="presParOf" srcId="{C625A374-307C-4779-8D02-FF20E9F55744}" destId="{45056D14-A193-494D-942E-820BE72D1510}" srcOrd="0" destOrd="0" presId="urn:microsoft.com/office/officeart/2005/8/layout/pyramid3"/>
    <dgm:cxn modelId="{62DE36E1-C190-47C1-B99F-47DBE89FB679}" type="presParOf" srcId="{C625A374-307C-4779-8D02-FF20E9F55744}" destId="{97D7401E-BC0A-4F80-9579-695199F48AFD}" srcOrd="1" destOrd="0" presId="urn:microsoft.com/office/officeart/2005/8/layout/pyramid3"/>
    <dgm:cxn modelId="{3B257F20-C6A0-49A5-A7A7-D3C7EF0F6E9B}" type="presParOf" srcId="{ACB8D442-4619-4328-92AD-17F04B70811C}" destId="{9A82F302-FEEE-4778-8F99-7877A4910070}" srcOrd="2" destOrd="0" presId="urn:microsoft.com/office/officeart/2005/8/layout/pyramid3"/>
    <dgm:cxn modelId="{B4F5ECF0-54AB-4B5B-8F93-656EAE1B0481}" type="presParOf" srcId="{9A82F302-FEEE-4778-8F99-7877A4910070}" destId="{320590B1-06DC-4132-8139-FCC03A2C0B14}" srcOrd="0" destOrd="0" presId="urn:microsoft.com/office/officeart/2005/8/layout/pyramid3"/>
    <dgm:cxn modelId="{69FB3797-782A-4B5C-BC80-CFD125A5A7E8}" type="presParOf" srcId="{9A82F302-FEEE-4778-8F99-7877A4910070}" destId="{BFAFABBB-9E0F-466B-A5C0-519458C99740}" srcOrd="1" destOrd="0" presId="urn:microsoft.com/office/officeart/2005/8/layout/pyramid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AC8B5-7A7B-4D74-99A5-B94F68E74AD9}">
      <dsp:nvSpPr>
        <dsp:cNvPr id="0" name=""/>
        <dsp:cNvSpPr/>
      </dsp:nvSpPr>
      <dsp:spPr>
        <a:xfrm rot="10800000">
          <a:off x="0" y="0"/>
          <a:ext cx="5252720" cy="1117600"/>
        </a:xfrm>
        <a:prstGeom prst="trapezoid">
          <a:avLst>
            <a:gd name="adj" fmla="val 78333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Advanced  </a:t>
          </a:r>
          <a:endParaRPr lang="en-ZA" sz="1400" kern="1200" dirty="0"/>
        </a:p>
      </dsp:txBody>
      <dsp:txXfrm rot="-10800000">
        <a:off x="919225" y="0"/>
        <a:ext cx="3414268" cy="1117600"/>
      </dsp:txXfrm>
    </dsp:sp>
    <dsp:sp modelId="{45056D14-A193-494D-942E-820BE72D1510}">
      <dsp:nvSpPr>
        <dsp:cNvPr id="0" name=""/>
        <dsp:cNvSpPr/>
      </dsp:nvSpPr>
      <dsp:spPr>
        <a:xfrm rot="10800000">
          <a:off x="875453" y="1117600"/>
          <a:ext cx="3501813" cy="1117600"/>
        </a:xfrm>
        <a:prstGeom prst="trapezoid">
          <a:avLst>
            <a:gd name="adj" fmla="val 78333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Intermediate </a:t>
          </a:r>
          <a:endParaRPr lang="en-ZA" sz="1400" kern="1200" dirty="0"/>
        </a:p>
      </dsp:txBody>
      <dsp:txXfrm rot="-10800000">
        <a:off x="1488270" y="1117600"/>
        <a:ext cx="2276178" cy="1117600"/>
      </dsp:txXfrm>
    </dsp:sp>
    <dsp:sp modelId="{320590B1-06DC-4132-8139-FCC03A2C0B14}">
      <dsp:nvSpPr>
        <dsp:cNvPr id="0" name=""/>
        <dsp:cNvSpPr/>
      </dsp:nvSpPr>
      <dsp:spPr>
        <a:xfrm rot="10800000">
          <a:off x="1750906" y="2235200"/>
          <a:ext cx="1750906" cy="1117600"/>
        </a:xfrm>
        <a:prstGeom prst="trapezoid">
          <a:avLst>
            <a:gd name="adj" fmla="val 78333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Basic</a:t>
          </a:r>
          <a:endParaRPr lang="en-ZA" sz="1400" kern="1200" dirty="0" smtClean="0"/>
        </a:p>
      </dsp:txBody>
      <dsp:txXfrm rot="-10800000">
        <a:off x="1750906" y="2235200"/>
        <a:ext cx="1750906" cy="11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9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08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299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13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0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45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692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180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66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709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883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103E-33AB-483D-967F-49FDC8EF5071}" type="datetimeFigureOut">
              <a:rPr lang="en-ZA" smtClean="0"/>
              <a:t>29/10/2015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903D-DD92-426B-9924-4B43DC180F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23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7485063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sz="2800" dirty="0"/>
              <a:t/>
            </a:r>
            <a:br>
              <a:rPr lang="en-ZA" sz="2800" dirty="0"/>
            </a:br>
            <a:r>
              <a:rPr lang="en-ZA" sz="2800" dirty="0"/>
              <a:t/>
            </a:r>
            <a:br>
              <a:rPr lang="en-ZA" sz="2800" dirty="0"/>
            </a:b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-58534" y="3652729"/>
            <a:ext cx="9202533" cy="2296551"/>
          </a:xfrm>
          <a:prstGeom prst="rect">
            <a:avLst/>
          </a:prstGeom>
          <a:solidFill>
            <a:srgbClr val="6E6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000" dirty="0" smtClean="0">
                <a:ea typeface="Geneva"/>
                <a:cs typeface="Geneva"/>
              </a:rPr>
              <a:t>Case Study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000" dirty="0" smtClean="0">
                <a:ea typeface="Geneva"/>
                <a:cs typeface="Geneva"/>
              </a:rPr>
              <a:t>Successes &amp; Challenges in Exports to Africa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000" dirty="0" smtClean="0">
                <a:ea typeface="Geneva"/>
                <a:cs typeface="Genev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dirty="0" smtClean="0">
                <a:ea typeface="Geneva"/>
                <a:cs typeface="Geneva"/>
              </a:rPr>
              <a:t>KZN Export Week 29 October 2015 </a:t>
            </a:r>
            <a:endParaRPr lang="en-US" sz="2800" dirty="0">
              <a:ea typeface="Geneva"/>
              <a:cs typeface="Genev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F4A3B-B569-4923-ADCB-7B5494E4FC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95736" y="1147783"/>
            <a:ext cx="4824536" cy="2065193"/>
            <a:chOff x="2969430" y="1147783"/>
            <a:chExt cx="3088074" cy="1315591"/>
          </a:xfrm>
        </p:grpSpPr>
        <p:pic>
          <p:nvPicPr>
            <p:cNvPr id="2051" name="Picture 6" descr="Lee-Chem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078" y="1147783"/>
              <a:ext cx="2853482" cy="103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430" y="2246667"/>
              <a:ext cx="3088074" cy="216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95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678650"/>
            <a:ext cx="7472126" cy="757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2" y="1252431"/>
            <a:ext cx="6775864" cy="47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1140" y="1052736"/>
            <a:ext cx="8229600" cy="5740177"/>
          </a:xfrm>
        </p:spPr>
        <p:txBody>
          <a:bodyPr>
            <a:normAutofit fontScale="92500" lnSpcReduction="20000"/>
          </a:bodyPr>
          <a:lstStyle/>
          <a:p>
            <a:r>
              <a:rPr lang="en-ZA" sz="2400" b="1" dirty="0" smtClean="0"/>
              <a:t>Challenge</a:t>
            </a:r>
            <a:r>
              <a:rPr lang="en-ZA" sz="2400" dirty="0" smtClean="0"/>
              <a:t> – Where to Start 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b="1" dirty="0"/>
              <a:t>Strategy </a:t>
            </a:r>
            <a:r>
              <a:rPr lang="en-ZA" sz="2400" dirty="0"/>
              <a:t> </a:t>
            </a:r>
            <a:endParaRPr lang="en-ZA" sz="2400" dirty="0" smtClean="0"/>
          </a:p>
          <a:p>
            <a:pPr lvl="1"/>
            <a:r>
              <a:rPr lang="en-ZA" sz="2000" dirty="0" smtClean="0"/>
              <a:t>Make use of formal SA retailers who have distribution in Africa </a:t>
            </a:r>
            <a:r>
              <a:rPr lang="en-ZA" sz="2000" dirty="0"/>
              <a:t>- Shoprite, Game, Pick n Pay, Spar </a:t>
            </a:r>
            <a:endParaRPr lang="en-ZA" sz="2000" dirty="0" smtClean="0"/>
          </a:p>
          <a:p>
            <a:pPr lvl="1"/>
            <a:endParaRPr lang="en-ZA" sz="2000" dirty="0" smtClean="0"/>
          </a:p>
          <a:p>
            <a:pPr lvl="1"/>
            <a:r>
              <a:rPr lang="en-ZA" sz="2000" dirty="0" smtClean="0"/>
              <a:t>Make use of independents who are active in Africa or who attract African customers </a:t>
            </a:r>
          </a:p>
          <a:p>
            <a:pPr lvl="1"/>
            <a:endParaRPr lang="en-ZA" sz="2000" dirty="0"/>
          </a:p>
          <a:p>
            <a:pPr lvl="1"/>
            <a:r>
              <a:rPr lang="en-ZA" sz="2000" dirty="0" smtClean="0"/>
              <a:t>Decide on markets where we will active entry &amp; others where we will be reactive </a:t>
            </a:r>
          </a:p>
          <a:p>
            <a:pPr lvl="1"/>
            <a:endParaRPr lang="en-ZA" sz="2000" dirty="0"/>
          </a:p>
          <a:p>
            <a:pPr lvl="1"/>
            <a:r>
              <a:rPr lang="en-ZA" sz="2000" dirty="0" smtClean="0"/>
              <a:t>Focus on low hanging fruit - SADC easier </a:t>
            </a:r>
          </a:p>
          <a:p>
            <a:pPr lvl="1"/>
            <a:endParaRPr lang="en-ZA" sz="2000" dirty="0" smtClean="0"/>
          </a:p>
          <a:p>
            <a:pPr lvl="1"/>
            <a:r>
              <a:rPr lang="en-ZA" sz="2000" dirty="0" smtClean="0"/>
              <a:t>Focus on established </a:t>
            </a:r>
            <a:r>
              <a:rPr lang="en-ZA" sz="2000" dirty="0"/>
              <a:t>supply line   / hubs - London / Dubai</a:t>
            </a:r>
          </a:p>
          <a:p>
            <a:endParaRPr lang="en-ZA" sz="2400" dirty="0"/>
          </a:p>
          <a:p>
            <a:pPr lvl="1"/>
            <a:endParaRPr lang="en-ZA" sz="2000" dirty="0" smtClean="0"/>
          </a:p>
          <a:p>
            <a:endParaRPr lang="en-ZA" sz="2400" dirty="0"/>
          </a:p>
          <a:p>
            <a:pPr marL="0" indent="0">
              <a:buNone/>
            </a:pPr>
            <a:r>
              <a:rPr lang="en-ZA" sz="2000" dirty="0" smtClean="0"/>
              <a:t> 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</a:t>
            </a:r>
            <a:r>
              <a:rPr lang="en-ZA" sz="3100" dirty="0" smtClean="0">
                <a:solidFill>
                  <a:schemeClr val="bg1"/>
                </a:solidFill>
              </a:rPr>
              <a:t>Develop </a:t>
            </a:r>
            <a:r>
              <a:rPr lang="en-ZA" sz="3100" dirty="0">
                <a:solidFill>
                  <a:schemeClr val="bg1"/>
                </a:solidFill>
              </a:rPr>
              <a:t>Business in Africa  </a:t>
            </a:r>
          </a:p>
        </p:txBody>
      </p:sp>
    </p:spTree>
    <p:extLst>
      <p:ext uri="{BB962C8B-B14F-4D97-AF65-F5344CB8AC3E}">
        <p14:creationId xmlns:p14="http://schemas.microsoft.com/office/powerpoint/2010/main" val="2243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1800" y="1844824"/>
            <a:ext cx="8229600" cy="3845133"/>
          </a:xfrm>
        </p:spPr>
        <p:txBody>
          <a:bodyPr>
            <a:normAutofit/>
          </a:bodyPr>
          <a:lstStyle/>
          <a:p>
            <a:r>
              <a:rPr lang="en-ZA" sz="2400" dirty="0"/>
              <a:t>Challenge – Highly Regulated with poor compliance &amp; corruption </a:t>
            </a:r>
            <a:endParaRPr lang="en-ZA" sz="2400" dirty="0" smtClean="0"/>
          </a:p>
          <a:p>
            <a:endParaRPr lang="en-ZA" sz="2400" dirty="0"/>
          </a:p>
          <a:p>
            <a:r>
              <a:rPr lang="en-ZA" sz="2400" dirty="0" smtClean="0"/>
              <a:t>Strategy  </a:t>
            </a:r>
          </a:p>
          <a:p>
            <a:pPr lvl="1"/>
            <a:r>
              <a:rPr lang="en-ZA" sz="2000" dirty="0" smtClean="0"/>
              <a:t>Ensure we meet all regulatory product requirements </a:t>
            </a:r>
          </a:p>
          <a:p>
            <a:pPr lvl="1"/>
            <a:r>
              <a:rPr lang="en-ZA" sz="2000" dirty="0" smtClean="0"/>
              <a:t>Sell ex-works </a:t>
            </a:r>
          </a:p>
          <a:p>
            <a:pPr lvl="1"/>
            <a:r>
              <a:rPr lang="en-ZA" sz="2000" dirty="0" smtClean="0"/>
              <a:t>Leave importers to take care of logistics</a:t>
            </a:r>
          </a:p>
          <a:p>
            <a:endParaRPr lang="en-ZA" sz="2400" dirty="0"/>
          </a:p>
          <a:p>
            <a:pPr marL="0" indent="0">
              <a:buNone/>
            </a:pPr>
            <a:r>
              <a:rPr lang="en-ZA" sz="2000" dirty="0" smtClean="0"/>
              <a:t> 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</a:t>
            </a:r>
            <a:r>
              <a:rPr lang="en-ZA" sz="3100" dirty="0" smtClean="0">
                <a:solidFill>
                  <a:schemeClr val="bg1"/>
                </a:solidFill>
              </a:rPr>
              <a:t>Develop </a:t>
            </a:r>
            <a:r>
              <a:rPr lang="en-ZA" sz="3100" dirty="0">
                <a:solidFill>
                  <a:schemeClr val="bg1"/>
                </a:solidFill>
              </a:rPr>
              <a:t>Business in Africa  </a:t>
            </a:r>
          </a:p>
        </p:txBody>
      </p:sp>
    </p:spTree>
    <p:extLst>
      <p:ext uri="{BB962C8B-B14F-4D97-AF65-F5344CB8AC3E}">
        <p14:creationId xmlns:p14="http://schemas.microsoft.com/office/powerpoint/2010/main" val="21254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1800" y="1988840"/>
            <a:ext cx="8229600" cy="3087499"/>
          </a:xfrm>
        </p:spPr>
        <p:txBody>
          <a:bodyPr>
            <a:normAutofit lnSpcReduction="10000"/>
          </a:bodyPr>
          <a:lstStyle/>
          <a:p>
            <a:r>
              <a:rPr lang="en-ZA" sz="2400" b="1" dirty="0"/>
              <a:t>Challenge</a:t>
            </a:r>
            <a:r>
              <a:rPr lang="en-ZA" sz="2400" dirty="0"/>
              <a:t> – </a:t>
            </a:r>
            <a:r>
              <a:rPr lang="en-ZA" sz="2400" dirty="0" smtClean="0"/>
              <a:t>Pricing </a:t>
            </a:r>
            <a:endParaRPr lang="en-ZA" sz="2400" dirty="0" smtClean="0"/>
          </a:p>
          <a:p>
            <a:endParaRPr lang="en-ZA" sz="2400" dirty="0"/>
          </a:p>
          <a:p>
            <a:r>
              <a:rPr lang="en-ZA" sz="2400" b="1" dirty="0" smtClean="0"/>
              <a:t>Strategy </a:t>
            </a:r>
            <a:r>
              <a:rPr lang="en-ZA" sz="2400" dirty="0" smtClean="0"/>
              <a:t> </a:t>
            </a:r>
          </a:p>
          <a:p>
            <a:pPr lvl="1"/>
            <a:r>
              <a:rPr lang="en-ZA" sz="2000" dirty="0" smtClean="0"/>
              <a:t>Focus on new &amp; specialist categories where we can establish our brands as front runners </a:t>
            </a:r>
          </a:p>
          <a:p>
            <a:pPr lvl="1"/>
            <a:r>
              <a:rPr lang="en-ZA" sz="2000" dirty="0" smtClean="0"/>
              <a:t>Focus on upper end / premium offering </a:t>
            </a:r>
          </a:p>
          <a:p>
            <a:endParaRPr lang="en-ZA" sz="2400" dirty="0"/>
          </a:p>
          <a:p>
            <a:pPr marL="0" indent="0">
              <a:buNone/>
            </a:pPr>
            <a:r>
              <a:rPr lang="en-ZA" sz="2000" dirty="0" smtClean="0"/>
              <a:t> 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</a:t>
            </a:r>
            <a:r>
              <a:rPr lang="en-ZA" sz="3100" dirty="0" smtClean="0">
                <a:solidFill>
                  <a:schemeClr val="bg1"/>
                </a:solidFill>
              </a:rPr>
              <a:t>Develop </a:t>
            </a:r>
            <a:r>
              <a:rPr lang="en-ZA" sz="3100" dirty="0">
                <a:solidFill>
                  <a:schemeClr val="bg1"/>
                </a:solidFill>
              </a:rPr>
              <a:t>Business in Africa  </a:t>
            </a:r>
          </a:p>
        </p:txBody>
      </p:sp>
    </p:spTree>
    <p:extLst>
      <p:ext uri="{BB962C8B-B14F-4D97-AF65-F5344CB8AC3E}">
        <p14:creationId xmlns:p14="http://schemas.microsoft.com/office/powerpoint/2010/main" val="9922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975" y="3429000"/>
            <a:ext cx="69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/>
              <a:t>`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675757" y="1171267"/>
            <a:ext cx="7618125" cy="4518690"/>
            <a:chOff x="1042771" y="1119120"/>
            <a:chExt cx="7579443" cy="4810193"/>
          </a:xfrm>
        </p:grpSpPr>
        <p:grpSp>
          <p:nvGrpSpPr>
            <p:cNvPr id="15" name="Group 14"/>
            <p:cNvGrpSpPr/>
            <p:nvPr/>
          </p:nvGrpSpPr>
          <p:grpSpPr>
            <a:xfrm>
              <a:off x="1042771" y="1119120"/>
              <a:ext cx="7128792" cy="4810193"/>
              <a:chOff x="323528" y="651803"/>
              <a:chExt cx="8352928" cy="580684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59632" y="1432051"/>
                <a:ext cx="6480720" cy="4732561"/>
                <a:chOff x="1259632" y="1541417"/>
                <a:chExt cx="6480720" cy="4732561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1259632" y="3772742"/>
                  <a:ext cx="6480720" cy="0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H="1" flipV="1">
                  <a:off x="4483883" y="1541417"/>
                  <a:ext cx="32217" cy="4732561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23528" y="347871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/>
                  <a:t>Mass </a:t>
                </a:r>
                <a:endParaRPr lang="en-ZA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740352" y="3464273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/>
                  <a:t>Niche </a:t>
                </a:r>
                <a:endParaRPr lang="en-ZA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96020" y="651803"/>
                <a:ext cx="1407942" cy="78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/>
                  <a:t>High Income </a:t>
                </a:r>
                <a:endParaRPr lang="en-ZA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36130" y="6089312"/>
                <a:ext cx="1440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/>
                  <a:t>Low Income  </a:t>
                </a:r>
                <a:endParaRPr lang="en-ZA" dirty="0"/>
              </a:p>
            </p:txBody>
          </p:sp>
        </p:grpSp>
        <p:sp>
          <p:nvSpPr>
            <p:cNvPr id="19" name="5-Point Star 18"/>
            <p:cNvSpPr/>
            <p:nvPr/>
          </p:nvSpPr>
          <p:spPr>
            <a:xfrm>
              <a:off x="5764334" y="2204864"/>
              <a:ext cx="576064" cy="576064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27863" y="2169730"/>
              <a:ext cx="199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Our area of success </a:t>
              </a:r>
              <a:endParaRPr lang="en-ZA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Develop Business in Africa  </a:t>
            </a:r>
          </a:p>
        </p:txBody>
      </p:sp>
    </p:spTree>
    <p:extLst>
      <p:ext uri="{BB962C8B-B14F-4D97-AF65-F5344CB8AC3E}">
        <p14:creationId xmlns:p14="http://schemas.microsoft.com/office/powerpoint/2010/main" val="17310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B768-E192-4E84-8AA7-F243F3EAFA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512396" y="1524000"/>
          <a:ext cx="525272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373188" y="1525588"/>
            <a:ext cx="5487987" cy="1681162"/>
            <a:chOff x="1373188" y="1525588"/>
            <a:chExt cx="5487987" cy="16811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724400" y="3201988"/>
              <a:ext cx="2133600" cy="1587"/>
            </a:xfrm>
            <a:prstGeom prst="line">
              <a:avLst/>
            </a:prstGeom>
            <a:ln w="25400" cap="flat" cmpd="sng" algn="ctr">
              <a:solidFill>
                <a:srgbClr val="CC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47800" y="3205163"/>
              <a:ext cx="2057400" cy="1587"/>
            </a:xfrm>
            <a:prstGeom prst="line">
              <a:avLst/>
            </a:prstGeom>
            <a:ln w="25400" cap="flat" cmpd="sng" algn="ctr">
              <a:solidFill>
                <a:srgbClr val="CC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0" name="Straight Arrow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535782" y="2362994"/>
              <a:ext cx="1676400" cy="1587"/>
            </a:xfrm>
            <a:prstGeom prst="straightConnector1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6022182" y="2362994"/>
              <a:ext cx="1676400" cy="1587"/>
            </a:xfrm>
            <a:prstGeom prst="straightConnector1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7105650" y="1600200"/>
            <a:ext cx="1733550" cy="3100693"/>
            <a:chOff x="7105650" y="1600200"/>
            <a:chExt cx="1733550" cy="3100918"/>
          </a:xfrm>
        </p:grpSpPr>
        <p:sp>
          <p:nvSpPr>
            <p:cNvPr id="9225" name="TextBox 6"/>
            <p:cNvSpPr txBox="1">
              <a:spLocks noChangeArrowheads="1"/>
            </p:cNvSpPr>
            <p:nvPr/>
          </p:nvSpPr>
          <p:spPr bwMode="auto">
            <a:xfrm>
              <a:off x="7162800" y="3962400"/>
              <a:ext cx="1676400" cy="73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Calibri" pitchFamily="34" charset="0"/>
                </a:rPr>
                <a:t>Lower income </a:t>
              </a:r>
              <a:r>
                <a:rPr lang="en-US" sz="1400" dirty="0">
                  <a:latin typeface="Calibri" pitchFamily="34" charset="0"/>
                </a:rPr>
                <a:t>,traditional ,</a:t>
              </a:r>
            </a:p>
            <a:p>
              <a:pPr eaLnBrk="1" hangingPunct="1"/>
              <a:r>
                <a:rPr lang="en-US" sz="1400" dirty="0">
                  <a:latin typeface="Calibri" pitchFamily="34" charset="0"/>
                </a:rPr>
                <a:t>Uneducated, rural</a:t>
              </a:r>
              <a:endParaRPr lang="en-ZA" sz="1400" dirty="0">
                <a:latin typeface="Calibri" pitchFamily="34" charset="0"/>
              </a:endParaRPr>
            </a:p>
          </p:txBody>
        </p:sp>
        <p:sp>
          <p:nvSpPr>
            <p:cNvPr id="9226" name="TextBox 7"/>
            <p:cNvSpPr txBox="1">
              <a:spLocks noChangeArrowheads="1"/>
            </p:cNvSpPr>
            <p:nvPr/>
          </p:nvSpPr>
          <p:spPr bwMode="auto">
            <a:xfrm>
              <a:off x="7105650" y="2895600"/>
              <a:ext cx="1504950" cy="73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Calibri" pitchFamily="34" charset="0"/>
                </a:rPr>
                <a:t>Middle  income </a:t>
              </a:r>
              <a:r>
                <a:rPr lang="en-US" sz="1400" dirty="0">
                  <a:latin typeface="Calibri" pitchFamily="34" charset="0"/>
                </a:rPr>
                <a:t>,educated,  urban and rural</a:t>
              </a:r>
              <a:endParaRPr lang="en-ZA" sz="1400" dirty="0">
                <a:latin typeface="Calibri" pitchFamily="34" charset="0"/>
              </a:endParaRPr>
            </a:p>
          </p:txBody>
        </p:sp>
        <p:sp>
          <p:nvSpPr>
            <p:cNvPr id="9227" name="TextBox 8"/>
            <p:cNvSpPr txBox="1">
              <a:spLocks noChangeArrowheads="1"/>
            </p:cNvSpPr>
            <p:nvPr/>
          </p:nvSpPr>
          <p:spPr bwMode="auto">
            <a:xfrm>
              <a:off x="7108825" y="1600200"/>
              <a:ext cx="1730375" cy="116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Calibri" pitchFamily="34" charset="0"/>
                </a:rPr>
                <a:t>Higher  income </a:t>
              </a:r>
              <a:r>
                <a:rPr lang="en-US" sz="1400" dirty="0">
                  <a:latin typeface="Calibri" pitchFamily="34" charset="0"/>
                </a:rPr>
                <a:t>, modern ,well educated ,mainly urban  </a:t>
              </a:r>
            </a:p>
            <a:p>
              <a:pPr eaLnBrk="1" hangingPunct="1"/>
              <a:endParaRPr lang="en-ZA" sz="1400" dirty="0">
                <a:latin typeface="Calibri" pitchFamily="34" charset="0"/>
              </a:endParaRPr>
            </a:p>
          </p:txBody>
        </p:sp>
      </p:grpSp>
      <p:sp>
        <p:nvSpPr>
          <p:cNvPr id="14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Develop Business in Africa  </a:t>
            </a:r>
          </a:p>
        </p:txBody>
      </p:sp>
      <p:pic>
        <p:nvPicPr>
          <p:cNvPr id="9224" name="Picture 6" descr="Lee-Chem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5994400"/>
            <a:ext cx="2390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6" y="2934440"/>
            <a:ext cx="7455387" cy="3550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9" y="2249240"/>
            <a:ext cx="8127462" cy="3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B768-E192-4E84-8AA7-F243F3EAFA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224" name="Picture 6" descr="Lee-Che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5994400"/>
            <a:ext cx="2390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6443" y="188640"/>
            <a:ext cx="8229600" cy="70609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Africa </a:t>
            </a: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Successes  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431800" y="1844824"/>
            <a:ext cx="8229600" cy="38451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 smtClean="0"/>
              <a:t>Sales directly into the following countries ;</a:t>
            </a:r>
          </a:p>
          <a:p>
            <a:pPr lvl="1"/>
            <a:r>
              <a:rPr lang="en-ZA" sz="2000" dirty="0" smtClean="0"/>
              <a:t>Nigeria</a:t>
            </a:r>
          </a:p>
          <a:p>
            <a:pPr lvl="1"/>
            <a:r>
              <a:rPr lang="en-ZA" sz="2000" dirty="0" smtClean="0"/>
              <a:t>Zambia</a:t>
            </a:r>
          </a:p>
          <a:p>
            <a:pPr lvl="1"/>
            <a:r>
              <a:rPr lang="en-ZA" sz="2000" dirty="0" smtClean="0"/>
              <a:t>Zimbabwe </a:t>
            </a:r>
          </a:p>
          <a:p>
            <a:pPr lvl="1"/>
            <a:r>
              <a:rPr lang="en-ZA" sz="2000" dirty="0" smtClean="0"/>
              <a:t>Kenya </a:t>
            </a:r>
          </a:p>
          <a:p>
            <a:pPr marL="457200" lvl="1" indent="0">
              <a:buNone/>
            </a:pPr>
            <a:endParaRPr lang="en-ZA" sz="2000" dirty="0" smtClean="0"/>
          </a:p>
          <a:p>
            <a:r>
              <a:rPr lang="en-ZA" sz="2400" dirty="0"/>
              <a:t>Sales via SA retailers </a:t>
            </a:r>
            <a:r>
              <a:rPr lang="en-ZA" sz="2400" dirty="0" smtClean="0"/>
              <a:t>in stores throughout Africa 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Many good enquiries &amp; prospects in the pipeline 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Sales remain small but are growing – 206% versus previous year </a:t>
            </a:r>
            <a:endParaRPr lang="en-ZA" sz="2400" dirty="0"/>
          </a:p>
          <a:p>
            <a:pPr marL="0" indent="0">
              <a:buFont typeface="Arial" pitchFamily="34" charset="0"/>
              <a:buNone/>
            </a:pPr>
            <a:r>
              <a:rPr lang="en-ZA" sz="2000" dirty="0" smtClean="0"/>
              <a:t> </a:t>
            </a:r>
            <a:endParaRPr lang="en-ZA" sz="2000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3262313" y="2714625"/>
            <a:ext cx="2981325" cy="1062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</a:rPr>
              <a:t>thank  you</a:t>
            </a:r>
            <a:endParaRPr lang="en-US" sz="4000" dirty="0">
              <a:solidFill>
                <a:srgbClr val="E94D22"/>
              </a:solidFill>
            </a:endParaRPr>
          </a:p>
        </p:txBody>
      </p:sp>
      <p:pic>
        <p:nvPicPr>
          <p:cNvPr id="12291" name="Picture 6" descr="Lee-Che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781675"/>
            <a:ext cx="2981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7068A-0C18-4F3B-A115-7F1DA3728D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3" y="1262729"/>
            <a:ext cx="8229600" cy="3509714"/>
          </a:xfrm>
        </p:spPr>
        <p:txBody>
          <a:bodyPr>
            <a:normAutofit/>
          </a:bodyPr>
          <a:lstStyle/>
          <a:p>
            <a:r>
              <a:rPr lang="en-ZA" sz="2400" dirty="0" smtClean="0"/>
              <a:t>Family business established in 1962</a:t>
            </a:r>
          </a:p>
          <a:p>
            <a:r>
              <a:rPr lang="en-ZA" sz="2400" dirty="0" smtClean="0"/>
              <a:t>The company manufactures personal care products under its own brands and also a limited amount of Private Label </a:t>
            </a:r>
          </a:p>
          <a:p>
            <a:r>
              <a:rPr lang="en-ZA" sz="2400" dirty="0" smtClean="0"/>
              <a:t>The company distributes via major retail stores, pharmacies &amp; independents in South Africa and exports to 17 countries throughout the world</a:t>
            </a:r>
          </a:p>
          <a:p>
            <a:r>
              <a:rPr lang="en-ZA" sz="2400" dirty="0" smtClean="0"/>
              <a:t>Enquiries from Africa have increased and this has become a strategic focus for the business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443" y="188640"/>
            <a:ext cx="8229600" cy="70609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Brief </a:t>
            </a:r>
            <a:r>
              <a:rPr lang="en-ZA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ZA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41" y="4531103"/>
            <a:ext cx="2302044" cy="1224137"/>
          </a:xfrm>
          <a:prstGeom prst="rect">
            <a:avLst/>
          </a:prstGeom>
        </p:spPr>
      </p:pic>
      <p:pic>
        <p:nvPicPr>
          <p:cNvPr id="9" name="Picture 4" descr="DXstrip-option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9844" r="5297" b="13098"/>
          <a:stretch/>
        </p:blipFill>
        <p:spPr bwMode="auto">
          <a:xfrm>
            <a:off x="5104224" y="4359086"/>
            <a:ext cx="2016223" cy="15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443" y="188640"/>
            <a:ext cx="8229600" cy="70609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Africa – Challenges  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2715" y="1561480"/>
            <a:ext cx="8229600" cy="523143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Sales   - our </a:t>
            </a:r>
            <a:r>
              <a:rPr lang="en-ZA" sz="2400" b="1" dirty="0" smtClean="0"/>
              <a:t>brands are unknown </a:t>
            </a:r>
          </a:p>
          <a:p>
            <a:pPr lvl="1"/>
            <a:r>
              <a:rPr lang="en-ZA" sz="2000" dirty="0"/>
              <a:t>Known brands are sought after </a:t>
            </a:r>
            <a:r>
              <a:rPr lang="en-ZA" sz="2000" dirty="0" smtClean="0"/>
              <a:t>, </a:t>
            </a:r>
            <a:endParaRPr lang="en-ZA" sz="2000" dirty="0"/>
          </a:p>
          <a:p>
            <a:pPr lvl="1"/>
            <a:r>
              <a:rPr lang="en-ZA" sz="2000" dirty="0" smtClean="0"/>
              <a:t>as are products from USA &amp; UK</a:t>
            </a:r>
          </a:p>
          <a:p>
            <a:pPr lvl="1"/>
            <a:r>
              <a:rPr lang="en-ZA" sz="2000" dirty="0" smtClean="0"/>
              <a:t>SA status is mixed </a:t>
            </a:r>
          </a:p>
          <a:p>
            <a:pPr marL="457200" lvl="1" indent="0">
              <a:buNone/>
            </a:pPr>
            <a:endParaRPr lang="en-ZA" sz="2000" dirty="0" smtClean="0"/>
          </a:p>
          <a:p>
            <a:r>
              <a:rPr lang="en-ZA" sz="2400" dirty="0"/>
              <a:t>Market  - categories we operate in are </a:t>
            </a:r>
            <a:r>
              <a:rPr lang="en-ZA" sz="2400" b="1" dirty="0"/>
              <a:t>mainly </a:t>
            </a:r>
            <a:r>
              <a:rPr lang="en-ZA" sz="2400" b="1" dirty="0" smtClean="0"/>
              <a:t>undeveloped</a:t>
            </a:r>
          </a:p>
          <a:p>
            <a:pPr lvl="1"/>
            <a:r>
              <a:rPr lang="en-ZA" sz="2000" dirty="0" smtClean="0"/>
              <a:t>Potential unknown </a:t>
            </a:r>
          </a:p>
          <a:p>
            <a:pPr lvl="1"/>
            <a:r>
              <a:rPr lang="en-ZA" sz="2000" dirty="0" smtClean="0"/>
              <a:t>Gamble for importers  / distributors 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75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443" y="188640"/>
            <a:ext cx="8229600" cy="70609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Africa – Challenges  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6355" y="1626567"/>
            <a:ext cx="8229600" cy="523143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Distribution  - Finding the </a:t>
            </a:r>
            <a:r>
              <a:rPr lang="en-ZA" sz="2400" b="1" dirty="0" smtClean="0"/>
              <a:t>“Right Fit” </a:t>
            </a:r>
            <a:r>
              <a:rPr lang="en-ZA" sz="2400" dirty="0" smtClean="0"/>
              <a:t>with Importer  </a:t>
            </a:r>
          </a:p>
          <a:p>
            <a:pPr lvl="1"/>
            <a:r>
              <a:rPr lang="en-ZA" sz="2000" b="1" dirty="0" smtClean="0"/>
              <a:t>Big</a:t>
            </a:r>
            <a:r>
              <a:rPr lang="en-ZA" sz="2000" dirty="0" smtClean="0"/>
              <a:t>   - able to pay , good distribution, demanding of marketing support &amp; your business doesn’t get priority </a:t>
            </a:r>
          </a:p>
          <a:p>
            <a:pPr lvl="1"/>
            <a:r>
              <a:rPr lang="en-ZA" sz="2000" b="1" dirty="0"/>
              <a:t>S</a:t>
            </a:r>
            <a:r>
              <a:rPr lang="en-ZA" sz="2000" b="1" dirty="0" smtClean="0"/>
              <a:t>mall</a:t>
            </a:r>
            <a:r>
              <a:rPr lang="en-ZA" sz="2000" dirty="0" smtClean="0"/>
              <a:t> -  value opportunity , prepared to build brand, limited resources and distribution, struggle to pay </a:t>
            </a:r>
          </a:p>
          <a:p>
            <a:pPr lvl="1"/>
            <a:endParaRPr lang="en-ZA" sz="2000" dirty="0" smtClean="0"/>
          </a:p>
          <a:p>
            <a:r>
              <a:rPr lang="en-ZA" sz="2400" dirty="0" smtClean="0"/>
              <a:t>Payment</a:t>
            </a:r>
          </a:p>
          <a:p>
            <a:pPr lvl="1"/>
            <a:r>
              <a:rPr lang="en-ZA" sz="2000" dirty="0" smtClean="0"/>
              <a:t>Upfront ideal but difficult </a:t>
            </a:r>
          </a:p>
          <a:p>
            <a:pPr lvl="1"/>
            <a:r>
              <a:rPr lang="en-ZA" sz="2000" dirty="0" err="1" smtClean="0"/>
              <a:t>Forex</a:t>
            </a:r>
            <a:r>
              <a:rPr lang="en-ZA" sz="2000" dirty="0" smtClean="0"/>
              <a:t> availability</a:t>
            </a:r>
          </a:p>
          <a:p>
            <a:pPr lvl="1"/>
            <a:r>
              <a:rPr lang="en-ZA" sz="2000" dirty="0" smtClean="0"/>
              <a:t>Exchange </a:t>
            </a:r>
            <a:r>
              <a:rPr lang="en-ZA" sz="2000" dirty="0" smtClean="0"/>
              <a:t>rate</a:t>
            </a:r>
            <a:endParaRPr lang="en-ZA" sz="2000" dirty="0" smtClean="0"/>
          </a:p>
          <a:p>
            <a:pPr marL="457200" lvl="1" indent="0">
              <a:buNone/>
            </a:pPr>
            <a:endParaRPr lang="en-ZA" sz="2000" dirty="0" smtClean="0"/>
          </a:p>
        </p:txBody>
      </p:sp>
    </p:spTree>
    <p:extLst>
      <p:ext uri="{BB962C8B-B14F-4D97-AF65-F5344CB8AC3E}">
        <p14:creationId xmlns:p14="http://schemas.microsoft.com/office/powerpoint/2010/main" val="32295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443" y="188640"/>
            <a:ext cx="8229600" cy="70609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Africa – Challenges  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6443" y="1128440"/>
            <a:ext cx="8229600" cy="52314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ZA" sz="2000" dirty="0" smtClean="0"/>
          </a:p>
          <a:p>
            <a:pPr marL="0" indent="0">
              <a:buNone/>
            </a:pPr>
            <a:r>
              <a:rPr lang="en-ZA" sz="2400" dirty="0" smtClean="0"/>
              <a:t>Where to start :</a:t>
            </a:r>
          </a:p>
          <a:p>
            <a:pPr marL="0" indent="0">
              <a:buNone/>
            </a:pPr>
            <a:endParaRPr lang="en-ZA" sz="2400" dirty="0" smtClean="0"/>
          </a:p>
          <a:p>
            <a:r>
              <a:rPr lang="en-ZA" sz="2400" dirty="0" smtClean="0"/>
              <a:t>What countries ?</a:t>
            </a:r>
          </a:p>
          <a:p>
            <a:pPr lvl="1"/>
            <a:r>
              <a:rPr lang="en-ZA" sz="2000" dirty="0" smtClean="0"/>
              <a:t>Language </a:t>
            </a:r>
          </a:p>
          <a:p>
            <a:pPr lvl="1"/>
            <a:r>
              <a:rPr lang="en-ZA" sz="2000" dirty="0" smtClean="0"/>
              <a:t>Regulatory requirements </a:t>
            </a:r>
          </a:p>
          <a:p>
            <a:pPr lvl="1"/>
            <a:r>
              <a:rPr lang="en-ZA" sz="2000" dirty="0" smtClean="0"/>
              <a:t>Potential </a:t>
            </a:r>
          </a:p>
          <a:p>
            <a:pPr marL="457200" lvl="1" indent="0">
              <a:buNone/>
            </a:pPr>
            <a:endParaRPr lang="en-ZA" sz="2000" dirty="0" smtClean="0"/>
          </a:p>
          <a:p>
            <a:r>
              <a:rPr lang="en-ZA" sz="2400" dirty="0" smtClean="0"/>
              <a:t>What trade channels ?</a:t>
            </a:r>
          </a:p>
          <a:p>
            <a:pPr lvl="1"/>
            <a:r>
              <a:rPr lang="en-ZA" sz="2000" dirty="0" smtClean="0"/>
              <a:t>Majority of volume is done </a:t>
            </a:r>
            <a:r>
              <a:rPr lang="en-ZA" sz="2000" dirty="0"/>
              <a:t> </a:t>
            </a:r>
            <a:r>
              <a:rPr lang="en-ZA" sz="2000" dirty="0" smtClean="0"/>
              <a:t>via independents &amp; open markets </a:t>
            </a:r>
          </a:p>
          <a:p>
            <a:pPr lvl="1"/>
            <a:r>
              <a:rPr lang="en-ZA" sz="2000" dirty="0" smtClean="0"/>
              <a:t>Fragmented  &amp; difficult to engage </a:t>
            </a:r>
          </a:p>
          <a:p>
            <a:pPr lvl="1"/>
            <a:r>
              <a:rPr lang="en-ZA" sz="2000" dirty="0"/>
              <a:t>N</a:t>
            </a:r>
            <a:r>
              <a:rPr lang="en-ZA" sz="2000" dirty="0" smtClean="0"/>
              <a:t>ot brand building </a:t>
            </a:r>
          </a:p>
        </p:txBody>
      </p:sp>
    </p:spTree>
    <p:extLst>
      <p:ext uri="{BB962C8B-B14F-4D97-AF65-F5344CB8AC3E}">
        <p14:creationId xmlns:p14="http://schemas.microsoft.com/office/powerpoint/2010/main" val="3046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6443" y="188640"/>
            <a:ext cx="8229600" cy="70609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Africa – Challenges  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125250"/>
            <a:ext cx="8229600" cy="523143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Highly Regulated with poor compliance &amp; corruption </a:t>
            </a:r>
          </a:p>
          <a:p>
            <a:pPr lvl="1"/>
            <a:r>
              <a:rPr lang="en-ZA" sz="2000" dirty="0"/>
              <a:t>Differing requirements hard to meet</a:t>
            </a:r>
          </a:p>
          <a:p>
            <a:pPr lvl="1"/>
            <a:r>
              <a:rPr lang="en-ZA" sz="2000" dirty="0" smtClean="0"/>
              <a:t>Difficult to compete  ;</a:t>
            </a:r>
          </a:p>
          <a:p>
            <a:pPr lvl="2"/>
            <a:r>
              <a:rPr lang="en-ZA" sz="1600" dirty="0" smtClean="0"/>
              <a:t>duties &amp; grey imports </a:t>
            </a:r>
          </a:p>
          <a:p>
            <a:pPr lvl="2"/>
            <a:r>
              <a:rPr lang="en-ZA" sz="1600" dirty="0" smtClean="0"/>
              <a:t>False product promise </a:t>
            </a:r>
          </a:p>
          <a:p>
            <a:pPr lvl="2"/>
            <a:r>
              <a:rPr lang="en-ZA" sz="1600" dirty="0" smtClean="0"/>
              <a:t>Product performance </a:t>
            </a:r>
          </a:p>
          <a:p>
            <a:pPr lvl="2"/>
            <a:r>
              <a:rPr lang="en-ZA" sz="1600" dirty="0" smtClean="0"/>
              <a:t>Fake s</a:t>
            </a:r>
          </a:p>
          <a:p>
            <a:r>
              <a:rPr lang="en-ZA" sz="2400" dirty="0" smtClean="0"/>
              <a:t>Pricing ;</a:t>
            </a:r>
          </a:p>
          <a:p>
            <a:pPr lvl="1"/>
            <a:r>
              <a:rPr lang="en-ZA" sz="2000" dirty="0" smtClean="0"/>
              <a:t>Product dumping </a:t>
            </a:r>
          </a:p>
          <a:p>
            <a:pPr lvl="1"/>
            <a:r>
              <a:rPr lang="en-ZA" sz="2000" dirty="0" smtClean="0"/>
              <a:t>Indian &amp; Chinese  - low cost producers </a:t>
            </a:r>
          </a:p>
          <a:p>
            <a:pPr marL="914400" lvl="2" indent="0">
              <a:buNone/>
            </a:pPr>
            <a:endParaRPr lang="en-ZA" sz="2000" dirty="0" smtClean="0"/>
          </a:p>
          <a:p>
            <a:r>
              <a:rPr lang="en-ZA" sz="2400" dirty="0" smtClean="0"/>
              <a:t>Consumer education &amp; awareness </a:t>
            </a:r>
          </a:p>
          <a:p>
            <a:pPr lvl="1"/>
            <a:r>
              <a:rPr lang="en-ZA" sz="2000" dirty="0" smtClean="0"/>
              <a:t>Well know brands provide assurance of quality</a:t>
            </a:r>
          </a:p>
          <a:p>
            <a:pPr lvl="1"/>
            <a:r>
              <a:rPr lang="en-ZA" sz="2000" dirty="0" smtClean="0"/>
              <a:t>Quick results  </a:t>
            </a:r>
          </a:p>
          <a:p>
            <a:pPr marL="457200" lvl="1" indent="0">
              <a:buNone/>
            </a:pPr>
            <a:endParaRPr lang="en-ZA" sz="2000" dirty="0" smtClean="0"/>
          </a:p>
        </p:txBody>
      </p:sp>
    </p:spTree>
    <p:extLst>
      <p:ext uri="{BB962C8B-B14F-4D97-AF65-F5344CB8AC3E}">
        <p14:creationId xmlns:p14="http://schemas.microsoft.com/office/powerpoint/2010/main" val="24714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1800" y="2060848"/>
            <a:ext cx="8229600" cy="1727686"/>
          </a:xfrm>
        </p:spPr>
        <p:txBody>
          <a:bodyPr>
            <a:normAutofit fontScale="92500" lnSpcReduction="20000"/>
          </a:bodyPr>
          <a:lstStyle/>
          <a:p>
            <a:r>
              <a:rPr lang="en-ZA" sz="2400" dirty="0" smtClean="0"/>
              <a:t>Challenge – Brands are Unknown </a:t>
            </a:r>
          </a:p>
          <a:p>
            <a:r>
              <a:rPr lang="en-ZA" sz="2400" dirty="0"/>
              <a:t>Strategy  </a:t>
            </a:r>
            <a:r>
              <a:rPr lang="en-ZA" sz="2400" dirty="0" smtClean="0"/>
              <a:t>-  </a:t>
            </a:r>
            <a:r>
              <a:rPr lang="en-ZA" sz="2400" dirty="0"/>
              <a:t>offer Private Label </a:t>
            </a:r>
          </a:p>
          <a:p>
            <a:pPr lvl="1"/>
            <a:endParaRPr lang="en-ZA" sz="2000" dirty="0" smtClean="0"/>
          </a:p>
          <a:p>
            <a:endParaRPr lang="en-ZA" sz="2400" dirty="0"/>
          </a:p>
          <a:p>
            <a:pPr marL="0" indent="0">
              <a:buNone/>
            </a:pPr>
            <a:r>
              <a:rPr lang="en-ZA" sz="2000" dirty="0" smtClean="0"/>
              <a:t> 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</a:t>
            </a:r>
            <a:r>
              <a:rPr lang="en-ZA" sz="3100" dirty="0" smtClean="0">
                <a:solidFill>
                  <a:schemeClr val="bg1"/>
                </a:solidFill>
              </a:rPr>
              <a:t>Develop </a:t>
            </a:r>
            <a:r>
              <a:rPr lang="en-ZA" sz="3100" dirty="0">
                <a:solidFill>
                  <a:schemeClr val="bg1"/>
                </a:solidFill>
              </a:rPr>
              <a:t>Business in Africa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24684" y="972534"/>
            <a:ext cx="3457434" cy="5275742"/>
            <a:chOff x="5224684" y="972534"/>
            <a:chExt cx="3457434" cy="5275742"/>
          </a:xfrm>
        </p:grpSpPr>
        <p:sp>
          <p:nvSpPr>
            <p:cNvPr id="18" name="Rectangle 17"/>
            <p:cNvSpPr/>
            <p:nvPr/>
          </p:nvSpPr>
          <p:spPr>
            <a:xfrm>
              <a:off x="5224684" y="972534"/>
              <a:ext cx="3436716" cy="48428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346700" y="972534"/>
              <a:ext cx="2335418" cy="5275742"/>
              <a:chOff x="6346700" y="972534"/>
              <a:chExt cx="2335418" cy="527574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700" y="972534"/>
                <a:ext cx="1631388" cy="4495833"/>
              </a:xfrm>
              <a:prstGeom prst="rect">
                <a:avLst/>
              </a:prstGeom>
            </p:spPr>
          </p:pic>
          <p:pic>
            <p:nvPicPr>
              <p:cNvPr id="17" name="Picture 16" descr="Envue Pump 300ml FIRMING ca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6668" y="2241544"/>
                <a:ext cx="1315450" cy="4006732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395283" y="3142846"/>
            <a:ext cx="2548554" cy="2886825"/>
            <a:chOff x="4613840" y="1357300"/>
            <a:chExt cx="3601424" cy="39144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840" y="1357300"/>
              <a:ext cx="2575791" cy="39144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202" y="2384970"/>
              <a:ext cx="1222062" cy="2546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5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7472" y="908720"/>
            <a:ext cx="8229600" cy="2318558"/>
          </a:xfrm>
        </p:spPr>
        <p:txBody>
          <a:bodyPr>
            <a:normAutofit fontScale="85000" lnSpcReduction="20000"/>
          </a:bodyPr>
          <a:lstStyle/>
          <a:p>
            <a:r>
              <a:rPr lang="en-ZA" sz="2400" dirty="0" smtClean="0"/>
              <a:t>Challenge – Brands are Unknown </a:t>
            </a:r>
          </a:p>
          <a:p>
            <a:r>
              <a:rPr lang="en-ZA" sz="2400" dirty="0"/>
              <a:t>Strategy  </a:t>
            </a:r>
            <a:r>
              <a:rPr lang="en-ZA" sz="2400" dirty="0" smtClean="0"/>
              <a:t>;</a:t>
            </a:r>
          </a:p>
          <a:p>
            <a:pPr lvl="1"/>
            <a:r>
              <a:rPr lang="en-ZA" sz="2000" dirty="0" smtClean="0"/>
              <a:t>In developing categories  accept it will take time , persist &amp; support development of brands </a:t>
            </a:r>
          </a:p>
          <a:p>
            <a:pPr lvl="1"/>
            <a:r>
              <a:rPr lang="en-ZA" sz="2000" dirty="0" smtClean="0"/>
              <a:t>In well known categories find way to differentiate ourselves </a:t>
            </a:r>
            <a:endParaRPr lang="en-ZA" sz="2000" dirty="0"/>
          </a:p>
          <a:p>
            <a:pPr lvl="1"/>
            <a:endParaRPr lang="en-ZA" sz="2000" dirty="0" smtClean="0"/>
          </a:p>
          <a:p>
            <a:endParaRPr lang="en-ZA" sz="2400" dirty="0"/>
          </a:p>
          <a:p>
            <a:pPr marL="0" indent="0">
              <a:buNone/>
            </a:pPr>
            <a:r>
              <a:rPr lang="en-ZA" sz="2000" dirty="0" smtClean="0"/>
              <a:t> 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</a:t>
            </a:r>
            <a:r>
              <a:rPr lang="en-ZA" sz="3100" dirty="0" smtClean="0">
                <a:solidFill>
                  <a:schemeClr val="bg1"/>
                </a:solidFill>
              </a:rPr>
              <a:t>Develop </a:t>
            </a:r>
            <a:r>
              <a:rPr lang="en-ZA" sz="3100" dirty="0">
                <a:solidFill>
                  <a:schemeClr val="bg1"/>
                </a:solidFill>
              </a:rPr>
              <a:t>Business in Africa  </a:t>
            </a: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721936" y="2669603"/>
            <a:ext cx="5345055" cy="3411441"/>
            <a:chOff x="638264" y="4070350"/>
            <a:chExt cx="5213350" cy="2708004"/>
          </a:xfrm>
        </p:grpSpPr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38264" y="4070350"/>
              <a:ext cx="5213350" cy="2490787"/>
              <a:chOff x="1369903" y="1836738"/>
              <a:chExt cx="6161381" cy="3312917"/>
            </a:xfrm>
          </p:grpSpPr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1369903" y="2099334"/>
                <a:ext cx="6161381" cy="3050321"/>
                <a:chOff x="4753485" y="3557304"/>
                <a:chExt cx="3633815" cy="2136029"/>
              </a:xfrm>
            </p:grpSpPr>
            <p:pic>
              <p:nvPicPr>
                <p:cNvPr id="33" name="Content Placeholder 4" descr="Innovation Adoption Lifecycle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7" t="5090" r="7333" b="10182"/>
                <a:stretch>
                  <a:fillRect/>
                </a:stretch>
              </p:blipFill>
              <p:spPr bwMode="auto">
                <a:xfrm>
                  <a:off x="4753485" y="3557304"/>
                  <a:ext cx="3633815" cy="21360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953000" y="5257800"/>
                  <a:ext cx="533400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2.5%</a:t>
                  </a:r>
                </a:p>
              </p:txBody>
            </p:sp>
            <p:sp>
              <p:nvSpPr>
                <p:cNvPr id="35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486400" y="5257800"/>
                  <a:ext cx="685800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13.5%</a:t>
                  </a:r>
                </a:p>
              </p:txBody>
            </p:sp>
            <p:sp>
              <p:nvSpPr>
                <p:cNvPr id="3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257800"/>
                  <a:ext cx="457200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34%</a:t>
                  </a:r>
                </a:p>
              </p:txBody>
            </p:sp>
            <p:sp>
              <p:nvSpPr>
                <p:cNvPr id="3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6781800" y="5257800"/>
                  <a:ext cx="457200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34%</a:t>
                  </a:r>
                </a:p>
              </p:txBody>
            </p:sp>
            <p:sp>
              <p:nvSpPr>
                <p:cNvPr id="3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7543800" y="5257800"/>
                  <a:ext cx="457200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1000"/>
                    <a:t>16%</a:t>
                  </a:r>
                </a:p>
              </p:txBody>
            </p:sp>
          </p:grpSp>
          <p:grpSp>
            <p:nvGrpSpPr>
              <p:cNvPr id="28" name="Group 18"/>
              <p:cNvGrpSpPr>
                <a:grpSpLocks/>
              </p:cNvGrpSpPr>
              <p:nvPr/>
            </p:nvGrpSpPr>
            <p:grpSpPr bwMode="auto">
              <a:xfrm rot="5400000">
                <a:off x="1624013" y="2047875"/>
                <a:ext cx="3176587" cy="2754313"/>
                <a:chOff x="1373188" y="1525588"/>
                <a:chExt cx="5501231" cy="16764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736885" y="1536395"/>
                  <a:ext cx="2129039" cy="1787"/>
                </a:xfrm>
                <a:prstGeom prst="line">
                  <a:avLst/>
                </a:prstGeom>
                <a:ln w="25400" cap="flat" cmpd="sng" algn="ctr">
                  <a:solidFill>
                    <a:srgbClr val="CC66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66290" y="1536395"/>
                  <a:ext cx="2053165" cy="1787"/>
                </a:xfrm>
                <a:prstGeom prst="line">
                  <a:avLst/>
                </a:prstGeom>
                <a:ln w="25400" cap="flat" cmpd="sng" algn="ctr">
                  <a:solidFill>
                    <a:srgbClr val="CC66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36362" y="2362414"/>
                  <a:ext cx="1676400" cy="2748"/>
                </a:xfrm>
                <a:prstGeom prst="straightConnector1">
                  <a:avLst/>
                </a:prstGeom>
                <a:noFill/>
                <a:ln w="25400">
                  <a:solidFill>
                    <a:srgbClr val="CC66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Straight Arrow Connector 2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022474" y="2363788"/>
                  <a:ext cx="167640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CC66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436688" y="6488113"/>
              <a:ext cx="1352441" cy="29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ZA" sz="2400">
                  <a:solidFill>
                    <a:srgbClr val="CC6600"/>
                  </a:solidFill>
                  <a:ea typeface="Geneva"/>
                  <a:cs typeface="Geneva"/>
                </a:rPr>
                <a:t>Developing</a:t>
              </a:r>
              <a:endParaRPr lang="en-ZA" sz="2400">
                <a:solidFill>
                  <a:srgbClr val="CC6600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668713" y="6488113"/>
              <a:ext cx="1439644" cy="29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ZA" sz="2400">
                  <a:solidFill>
                    <a:srgbClr val="00B0F0"/>
                  </a:solidFill>
                  <a:ea typeface="Geneva"/>
                  <a:cs typeface="Geneva"/>
                </a:rPr>
                <a:t>Differentiate</a:t>
              </a:r>
              <a:endParaRPr lang="en-ZA" sz="240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Lee-Che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5929313"/>
            <a:ext cx="2390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FFE8-AE81-47D5-85D1-4912B3554F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" y="5689957"/>
            <a:ext cx="3942145" cy="1168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63" y="6400800"/>
            <a:ext cx="3088074" cy="21670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1140" y="1421622"/>
            <a:ext cx="8229600" cy="3663562"/>
          </a:xfrm>
        </p:spPr>
        <p:txBody>
          <a:bodyPr>
            <a:normAutofit fontScale="92500" lnSpcReduction="10000"/>
          </a:bodyPr>
          <a:lstStyle/>
          <a:p>
            <a:r>
              <a:rPr lang="en-ZA" sz="2400" b="1" dirty="0" smtClean="0"/>
              <a:t>Challenge</a:t>
            </a:r>
            <a:r>
              <a:rPr lang="en-ZA" sz="2400" dirty="0" smtClean="0"/>
              <a:t> – Categories are Unknown </a:t>
            </a:r>
            <a:endParaRPr lang="en-ZA" sz="2400" dirty="0" smtClean="0"/>
          </a:p>
          <a:p>
            <a:endParaRPr lang="en-ZA" sz="2400" dirty="0" smtClean="0"/>
          </a:p>
          <a:p>
            <a:r>
              <a:rPr lang="en-ZA" sz="2400" b="1" dirty="0" smtClean="0"/>
              <a:t>Strategy </a:t>
            </a:r>
            <a:r>
              <a:rPr lang="en-ZA" sz="2400" dirty="0" smtClean="0"/>
              <a:t> </a:t>
            </a:r>
            <a:r>
              <a:rPr lang="en-ZA" sz="2400" dirty="0" smtClean="0"/>
              <a:t>-  R&amp;D </a:t>
            </a:r>
          </a:p>
          <a:p>
            <a:pPr lvl="1"/>
            <a:r>
              <a:rPr lang="en-ZA" sz="2000" dirty="0" smtClean="0"/>
              <a:t>Proactive </a:t>
            </a:r>
            <a:r>
              <a:rPr lang="en-ZA" sz="2000" dirty="0"/>
              <a:t>re-alignment of product offering  </a:t>
            </a:r>
          </a:p>
          <a:p>
            <a:pPr lvl="1"/>
            <a:r>
              <a:rPr lang="en-ZA" sz="2000" dirty="0"/>
              <a:t>Dedicated resource </a:t>
            </a:r>
          </a:p>
          <a:p>
            <a:pPr lvl="1"/>
            <a:r>
              <a:rPr lang="en-ZA" sz="2000" dirty="0"/>
              <a:t>Ideally  product sells in SA &amp; Africa </a:t>
            </a:r>
          </a:p>
          <a:p>
            <a:endParaRPr lang="en-ZA" sz="2400" dirty="0"/>
          </a:p>
          <a:p>
            <a:pPr lvl="1"/>
            <a:endParaRPr lang="en-ZA" sz="2000" dirty="0" smtClean="0"/>
          </a:p>
          <a:p>
            <a:endParaRPr lang="en-ZA" sz="2400" dirty="0"/>
          </a:p>
          <a:p>
            <a:pPr marL="0" indent="0">
              <a:buNone/>
            </a:pPr>
            <a:r>
              <a:rPr lang="en-ZA" sz="2000" dirty="0" smtClean="0"/>
              <a:t> </a:t>
            </a:r>
          </a:p>
        </p:txBody>
      </p:sp>
      <p:sp>
        <p:nvSpPr>
          <p:cNvPr id="20" name="Title 5"/>
          <p:cNvSpPr txBox="1">
            <a:spLocks/>
          </p:cNvSpPr>
          <p:nvPr/>
        </p:nvSpPr>
        <p:spPr bwMode="auto">
          <a:xfrm>
            <a:off x="431800" y="107950"/>
            <a:ext cx="8229600" cy="682625"/>
          </a:xfrm>
          <a:prstGeom prst="rect">
            <a:avLst/>
          </a:prstGeom>
          <a:solidFill>
            <a:srgbClr val="6E6F7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ZA" sz="3100" dirty="0">
                <a:solidFill>
                  <a:schemeClr val="bg1"/>
                </a:solidFill>
              </a:rPr>
              <a:t>Strategy to </a:t>
            </a:r>
            <a:r>
              <a:rPr lang="en-ZA" sz="3100" dirty="0" smtClean="0">
                <a:solidFill>
                  <a:schemeClr val="bg1"/>
                </a:solidFill>
              </a:rPr>
              <a:t>Develop </a:t>
            </a:r>
            <a:r>
              <a:rPr lang="en-ZA" sz="3100" dirty="0">
                <a:solidFill>
                  <a:schemeClr val="bg1"/>
                </a:solidFill>
              </a:rPr>
              <a:t>Business in Africa 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16602" y="3749707"/>
            <a:ext cx="6410723" cy="1113971"/>
            <a:chOff x="1775474" y="1777122"/>
            <a:chExt cx="6410723" cy="1113971"/>
          </a:xfrm>
        </p:grpSpPr>
        <p:sp>
          <p:nvSpPr>
            <p:cNvPr id="40" name="Oval 39"/>
            <p:cNvSpPr/>
            <p:nvPr/>
          </p:nvSpPr>
          <p:spPr>
            <a:xfrm>
              <a:off x="1775474" y="1810973"/>
              <a:ext cx="3796874" cy="108012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1" name="Oval 40"/>
            <p:cNvSpPr/>
            <p:nvPr/>
          </p:nvSpPr>
          <p:spPr>
            <a:xfrm>
              <a:off x="4151738" y="1777122"/>
              <a:ext cx="3796874" cy="108012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35506" y="2166367"/>
              <a:ext cx="146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South Africa </a:t>
              </a:r>
              <a:endParaRPr lang="en-ZA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79371" y="2132515"/>
              <a:ext cx="1606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Africa   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3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637</Words>
  <Application>Microsoft Office PowerPoint</Application>
  <PresentationFormat>On-screen Show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Byrne</dc:creator>
  <cp:lastModifiedBy>James Byrne</cp:lastModifiedBy>
  <cp:revision>35</cp:revision>
  <dcterms:created xsi:type="dcterms:W3CDTF">2015-10-24T05:37:56Z</dcterms:created>
  <dcterms:modified xsi:type="dcterms:W3CDTF">2015-10-29T07:13:16Z</dcterms:modified>
</cp:coreProperties>
</file>