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71" r:id="rId4"/>
    <p:sldId id="272" r:id="rId5"/>
    <p:sldId id="273" r:id="rId6"/>
    <p:sldId id="274" r:id="rId7"/>
    <p:sldId id="277" r:id="rId8"/>
    <p:sldId id="276" r:id="rId9"/>
    <p:sldId id="275" r:id="rId10"/>
    <p:sldId id="259" r:id="rId11"/>
    <p:sldId id="257" r:id="rId12"/>
    <p:sldId id="260" r:id="rId13"/>
    <p:sldId id="261" r:id="rId14"/>
    <p:sldId id="262" r:id="rId15"/>
    <p:sldId id="268" r:id="rId16"/>
    <p:sldId id="263" r:id="rId17"/>
    <p:sldId id="267" r:id="rId18"/>
    <p:sldId id="265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bor\AppData\Local\Temp\Statinfo_export-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A%20BUSINESS%20AAA\a%20MY%20WORK\0A%20REPRESENTATION\0%20Source%20of%20Information\V4\A%20kivitel%20&#225;gazatok%20&#233;s%20term&#233;kek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A%20BUSINESS%20AAA\a%20MY%20WORK\0A%20REPRESENTATION\0%20Source%20of%20Information\V4\A%20behozatal%20&#225;gazatok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A%20BUSINESS%20AAA\a%20MY%20WORK\0A%20REPRESENTATION\0%20Source%20of%20Information\V4\h%20foreign%20trade%20selected%20product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A%20BUSINESS%20AAA\a%20MY%20WORK\0A%20REPRESENTATION\0%20Source%20of%20Information\V4\h%20foreign%20trade%20selected%20produc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ZA" sz="2000" dirty="0"/>
              <a:t>Annual production of industrial products and services </a:t>
            </a:r>
            <a:endParaRPr lang="en-ZA" sz="2000" dirty="0" smtClean="0"/>
          </a:p>
          <a:p>
            <a:pPr>
              <a:defRPr sz="2000"/>
            </a:pPr>
            <a:r>
              <a:rPr lang="en-ZA" sz="2000" dirty="0" smtClean="0"/>
              <a:t>in </a:t>
            </a:r>
            <a:r>
              <a:rPr lang="en-ZA" sz="2000" dirty="0" err="1"/>
              <a:t>USDbn</a:t>
            </a:r>
            <a:r>
              <a:rPr lang="en-ZA" sz="2000" dirty="0"/>
              <a:t> in 2013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738643924894571"/>
          <c:y val="0.18689523809523809"/>
          <c:w val="0.53740042006544941"/>
          <c:h val="0.71766989126359204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'[Statinfo_export-5.xls]Sheet2'!$A$14:$A$23</c:f>
              <c:strCache>
                <c:ptCount val="10"/>
                <c:pt idx="0">
                  <c:v>Electrical equipment</c:v>
                </c:pt>
                <c:pt idx="1">
                  <c:v>Chemicals and chemical products</c:v>
                </c:pt>
                <c:pt idx="2">
                  <c:v>Coke, and refined petroleum products</c:v>
                </c:pt>
                <c:pt idx="3">
                  <c:v>Machinery and equipment n.e.c.</c:v>
                </c:pt>
                <c:pt idx="4">
                  <c:v>Basic metals and fabricated metal products, except machinery and equipment</c:v>
                </c:pt>
                <c:pt idx="5">
                  <c:v>Rubber and plastics products, and other non-metallic mineral products</c:v>
                </c:pt>
                <c:pt idx="6">
                  <c:v>Computer, electronic  and optical products</c:v>
                </c:pt>
                <c:pt idx="7">
                  <c:v>Food products, beverages and tobacco products</c:v>
                </c:pt>
                <c:pt idx="8">
                  <c:v>Transport equipment</c:v>
                </c:pt>
                <c:pt idx="9">
                  <c:v>Electricity, gas, steam and air-conditioning supply</c:v>
                </c:pt>
              </c:strCache>
            </c:strRef>
          </c:cat>
          <c:val>
            <c:numRef>
              <c:f>'[Statinfo_export-5.xls]Sheet2'!$B$14:$B$23</c:f>
              <c:numCache>
                <c:formatCode>#,##0.0</c:formatCode>
                <c:ptCount val="10"/>
                <c:pt idx="0">
                  <c:v>6.0742511299999995</c:v>
                </c:pt>
                <c:pt idx="1">
                  <c:v>7.3207228399999993</c:v>
                </c:pt>
                <c:pt idx="2">
                  <c:v>7.3451568150000002</c:v>
                </c:pt>
                <c:pt idx="3">
                  <c:v>7.4546934650000001</c:v>
                </c:pt>
                <c:pt idx="4">
                  <c:v>7.6694903350000008</c:v>
                </c:pt>
                <c:pt idx="5">
                  <c:v>8.0100772849999995</c:v>
                </c:pt>
                <c:pt idx="6">
                  <c:v>12.811099189999998</c:v>
                </c:pt>
                <c:pt idx="7">
                  <c:v>13.18628996</c:v>
                </c:pt>
                <c:pt idx="8">
                  <c:v>25.868304580000004</c:v>
                </c:pt>
                <c:pt idx="9">
                  <c:v>27.835122885000001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949952"/>
        <c:axId val="75951488"/>
        <c:axId val="0"/>
      </c:bar3DChart>
      <c:catAx>
        <c:axId val="7594995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5951488"/>
        <c:crosses val="autoZero"/>
        <c:auto val="1"/>
        <c:lblAlgn val="ctr"/>
        <c:lblOffset val="100"/>
        <c:noMultiLvlLbl val="0"/>
      </c:catAx>
      <c:valAx>
        <c:axId val="75951488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crossAx val="75949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ZA" sz="2000" dirty="0"/>
              <a:t>The 10 strongest Export products of Hungary in</a:t>
            </a:r>
            <a:r>
              <a:rPr lang="en-ZA" sz="2000" baseline="0" dirty="0"/>
              <a:t> </a:t>
            </a:r>
            <a:r>
              <a:rPr lang="en-ZA" sz="2000" dirty="0" err="1"/>
              <a:t>USDbn</a:t>
            </a:r>
            <a:r>
              <a:rPr lang="en-ZA" sz="2000" dirty="0"/>
              <a:t> in 2014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Sheet3!$A$26:$A$35</c:f>
              <c:strCache>
                <c:ptCount val="10"/>
                <c:pt idx="0">
                  <c:v>Paper and printing</c:v>
                </c:pt>
                <c:pt idx="1">
                  <c:v>Pharmaceuticals</c:v>
                </c:pt>
                <c:pt idx="2">
                  <c:v>Chemicals</c:v>
                </c:pt>
                <c:pt idx="3">
                  <c:v>Electrical equipment</c:v>
                </c:pt>
                <c:pt idx="4">
                  <c:v>Metalurgy</c:v>
                </c:pt>
                <c:pt idx="5">
                  <c:v>Food, drinks and tabac</c:v>
                </c:pt>
                <c:pt idx="6">
                  <c:v>Ruber, palstic</c:v>
                </c:pt>
                <c:pt idx="7">
                  <c:v>Machinery</c:v>
                </c:pt>
                <c:pt idx="8">
                  <c:v>Computers, eletronic and optical eq.</c:v>
                </c:pt>
                <c:pt idx="9">
                  <c:v>Vehicle</c:v>
                </c:pt>
              </c:strCache>
            </c:strRef>
          </c:cat>
          <c:val>
            <c:numRef>
              <c:f>Sheet3!$B$26:$B$35</c:f>
              <c:numCache>
                <c:formatCode>#,##0.0</c:formatCode>
                <c:ptCount val="10"/>
                <c:pt idx="0">
                  <c:v>1.6897824775865324</c:v>
                </c:pt>
                <c:pt idx="1">
                  <c:v>2.4542660571590837</c:v>
                </c:pt>
                <c:pt idx="2">
                  <c:v>3.0202365613470543</c:v>
                </c:pt>
                <c:pt idx="3">
                  <c:v>3.1226669734706576</c:v>
                </c:pt>
                <c:pt idx="4">
                  <c:v>3.8676166004132093</c:v>
                </c:pt>
                <c:pt idx="5">
                  <c:v>4.0760016537724111</c:v>
                </c:pt>
                <c:pt idx="6">
                  <c:v>4.0911172914785254</c:v>
                </c:pt>
                <c:pt idx="7">
                  <c:v>5.0658186983006841</c:v>
                </c:pt>
                <c:pt idx="8">
                  <c:v>15.443976454827069</c:v>
                </c:pt>
                <c:pt idx="9">
                  <c:v>19.099528969190985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093632"/>
        <c:axId val="97386880"/>
        <c:axId val="0"/>
      </c:bar3DChart>
      <c:catAx>
        <c:axId val="9109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7386880"/>
        <c:crosses val="autoZero"/>
        <c:auto val="1"/>
        <c:lblAlgn val="ctr"/>
        <c:lblOffset val="100"/>
        <c:noMultiLvlLbl val="0"/>
      </c:catAx>
      <c:valAx>
        <c:axId val="97386880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crossAx val="91093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ZA" sz="2000" dirty="0"/>
              <a:t>The 10 strongest Hungarian Import products in </a:t>
            </a:r>
            <a:r>
              <a:rPr lang="en-ZA" sz="2000" dirty="0" err="1"/>
              <a:t>USDbn</a:t>
            </a:r>
            <a:r>
              <a:rPr lang="en-ZA" sz="2000" dirty="0"/>
              <a:t> in 2014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Sheet3!$A$18:$A$27</c:f>
              <c:strCache>
                <c:ptCount val="10"/>
                <c:pt idx="0">
                  <c:v>Textiles</c:v>
                </c:pt>
                <c:pt idx="1">
                  <c:v>Paper and printing</c:v>
                </c:pt>
                <c:pt idx="2">
                  <c:v>Chemicals</c:v>
                </c:pt>
                <c:pt idx="3">
                  <c:v>Food, drinks and tabac</c:v>
                </c:pt>
                <c:pt idx="4">
                  <c:v>Electrical equipment</c:v>
                </c:pt>
                <c:pt idx="5">
                  <c:v>Ruber and plastics</c:v>
                </c:pt>
                <c:pt idx="6">
                  <c:v>Ores and metalurgical products</c:v>
                </c:pt>
                <c:pt idx="7">
                  <c:v>Machinery and equipment</c:v>
                </c:pt>
                <c:pt idx="8">
                  <c:v>Computers, electronic and optical eq.</c:v>
                </c:pt>
                <c:pt idx="9">
                  <c:v>Vehicles</c:v>
                </c:pt>
              </c:strCache>
            </c:strRef>
          </c:cat>
          <c:val>
            <c:numRef>
              <c:f>Sheet3!$B$18:$B$27</c:f>
              <c:numCache>
                <c:formatCode>#,##0.0</c:formatCode>
                <c:ptCount val="10"/>
                <c:pt idx="0">
                  <c:v>0.96453426072531734</c:v>
                </c:pt>
                <c:pt idx="1">
                  <c:v>1.1772148152527224</c:v>
                </c:pt>
                <c:pt idx="2">
                  <c:v>1.3447235143707794</c:v>
                </c:pt>
                <c:pt idx="3">
                  <c:v>2.0406316246696257</c:v>
                </c:pt>
                <c:pt idx="4">
                  <c:v>2.1021279909075465</c:v>
                </c:pt>
                <c:pt idx="5">
                  <c:v>2.4322303484055987</c:v>
                </c:pt>
                <c:pt idx="6">
                  <c:v>2.5823114575539439</c:v>
                </c:pt>
                <c:pt idx="7">
                  <c:v>3.1615262310132808</c:v>
                </c:pt>
                <c:pt idx="8">
                  <c:v>11.676451787177564</c:v>
                </c:pt>
                <c:pt idx="9">
                  <c:v>13.798757734479615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428992"/>
        <c:axId val="97430528"/>
        <c:axId val="0"/>
      </c:bar3DChart>
      <c:catAx>
        <c:axId val="9742899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7430528"/>
        <c:crosses val="autoZero"/>
        <c:auto val="1"/>
        <c:lblAlgn val="ctr"/>
        <c:lblOffset val="100"/>
        <c:noMultiLvlLbl val="0"/>
      </c:catAx>
      <c:valAx>
        <c:axId val="97430528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crossAx val="97428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ZA" sz="2000" dirty="0"/>
              <a:t>Selected products from the Hungarian foreign trade in </a:t>
            </a:r>
            <a:r>
              <a:rPr lang="en-ZA" sz="2000" dirty="0" err="1"/>
              <a:t>USDm</a:t>
            </a:r>
            <a:r>
              <a:rPr lang="en-ZA" sz="2000" dirty="0"/>
              <a:t> in 2014</a:t>
            </a:r>
          </a:p>
        </c:rich>
      </c:tx>
      <c:layout>
        <c:manualLayout>
          <c:xMode val="edge"/>
          <c:yMode val="edge"/>
          <c:x val="0.14698211788946941"/>
          <c:y val="2.5125628140703519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520837932641598"/>
          <c:y val="0.17853154662199888"/>
          <c:w val="0.51644172983050018"/>
          <c:h val="0.7515308387959043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Sheet4!$C$2:$C$3</c:f>
              <c:strCache>
                <c:ptCount val="1"/>
                <c:pt idx="0">
                  <c:v>Import to Hungary in USDm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Sheet4!$B$4:$B$14</c:f>
              <c:strCache>
                <c:ptCount val="11"/>
                <c:pt idx="0">
                  <c:v>Oil and fat from animal origin</c:v>
                </c:pt>
                <c:pt idx="1">
                  <c:v>Fish, sea food</c:v>
                </c:pt>
                <c:pt idx="2">
                  <c:v>Pulp of wood or of other fibrous cellulosic material; waste and scrap of paper or Paperboard</c:v>
                </c:pt>
                <c:pt idx="3">
                  <c:v>Timber</c:v>
                </c:pt>
                <c:pt idx="4">
                  <c:v>Tobacco and manufactured tobacco substitutes</c:v>
                </c:pt>
                <c:pt idx="5">
                  <c:v>Organic raw material</c:v>
                </c:pt>
                <c:pt idx="6">
                  <c:v>Raw hides and skins</c:v>
                </c:pt>
                <c:pt idx="7">
                  <c:v>Coffee, tea, mate and spices</c:v>
                </c:pt>
                <c:pt idx="8">
                  <c:v>Miscellaneous chemical products</c:v>
                </c:pt>
                <c:pt idx="9">
                  <c:v>Non-Ferrous metal</c:v>
                </c:pt>
                <c:pt idx="10">
                  <c:v>Iron and steel</c:v>
                </c:pt>
              </c:strCache>
            </c:strRef>
          </c:cat>
          <c:val>
            <c:numRef>
              <c:f>Sheet4!$C$4:$C$14</c:f>
              <c:numCache>
                <c:formatCode>#,##0</c:formatCode>
                <c:ptCount val="11"/>
                <c:pt idx="0">
                  <c:v>39.594070575499998</c:v>
                </c:pt>
                <c:pt idx="1">
                  <c:v>82.176158795500001</c:v>
                </c:pt>
                <c:pt idx="2">
                  <c:v>137.39484121650003</c:v>
                </c:pt>
                <c:pt idx="3">
                  <c:v>166.097061067</c:v>
                </c:pt>
                <c:pt idx="4">
                  <c:v>175.47122038950002</c:v>
                </c:pt>
                <c:pt idx="5">
                  <c:v>221.2450446535</c:v>
                </c:pt>
                <c:pt idx="6">
                  <c:v>363.43456297050005</c:v>
                </c:pt>
                <c:pt idx="7">
                  <c:v>452.6766231085</c:v>
                </c:pt>
                <c:pt idx="8">
                  <c:v>1023.6467531045</c:v>
                </c:pt>
                <c:pt idx="9">
                  <c:v>1741.2780233415001</c:v>
                </c:pt>
                <c:pt idx="10">
                  <c:v>2370.4037618345001</c:v>
                </c:pt>
              </c:numCache>
            </c:numRef>
          </c:val>
        </c:ser>
        <c:ser>
          <c:idx val="1"/>
          <c:order val="1"/>
          <c:tx>
            <c:strRef>
              <c:f>Sheet4!$D$2:$D$3</c:f>
              <c:strCache>
                <c:ptCount val="1"/>
                <c:pt idx="0">
                  <c:v>Export from Hungary in USDm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Sheet4!$B$4:$B$14</c:f>
              <c:strCache>
                <c:ptCount val="11"/>
                <c:pt idx="0">
                  <c:v>Oil and fat from animal origin</c:v>
                </c:pt>
                <c:pt idx="1">
                  <c:v>Fish, sea food</c:v>
                </c:pt>
                <c:pt idx="2">
                  <c:v>Pulp of wood or of other fibrous cellulosic material; waste and scrap of paper or Paperboard</c:v>
                </c:pt>
                <c:pt idx="3">
                  <c:v>Timber</c:v>
                </c:pt>
                <c:pt idx="4">
                  <c:v>Tobacco and manufactured tobacco substitutes</c:v>
                </c:pt>
                <c:pt idx="5">
                  <c:v>Organic raw material</c:v>
                </c:pt>
                <c:pt idx="6">
                  <c:v>Raw hides and skins</c:v>
                </c:pt>
                <c:pt idx="7">
                  <c:v>Coffee, tea, mate and spices</c:v>
                </c:pt>
                <c:pt idx="8">
                  <c:v>Miscellaneous chemical products</c:v>
                </c:pt>
                <c:pt idx="9">
                  <c:v>Non-Ferrous metal</c:v>
                </c:pt>
                <c:pt idx="10">
                  <c:v>Iron and steel</c:v>
                </c:pt>
              </c:strCache>
            </c:strRef>
          </c:cat>
          <c:val>
            <c:numRef>
              <c:f>Sheet4!$D$4:$D$14</c:f>
              <c:numCache>
                <c:formatCode>#,##0</c:formatCode>
                <c:ptCount val="11"/>
                <c:pt idx="0">
                  <c:v>27.485167839500001</c:v>
                </c:pt>
                <c:pt idx="1">
                  <c:v>21.845969246500001</c:v>
                </c:pt>
                <c:pt idx="2">
                  <c:v>54.370415211000001</c:v>
                </c:pt>
                <c:pt idx="3">
                  <c:v>217.792828708</c:v>
                </c:pt>
                <c:pt idx="4">
                  <c:v>104.5748933985</c:v>
                </c:pt>
                <c:pt idx="5">
                  <c:v>196.084534926</c:v>
                </c:pt>
                <c:pt idx="6">
                  <c:v>271.26602675199996</c:v>
                </c:pt>
                <c:pt idx="7">
                  <c:v>324.58654840150001</c:v>
                </c:pt>
                <c:pt idx="8">
                  <c:v>552.08622439249996</c:v>
                </c:pt>
                <c:pt idx="9">
                  <c:v>710.32875923450001</c:v>
                </c:pt>
                <c:pt idx="10">
                  <c:v>1046.09082872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219776"/>
        <c:axId val="104221312"/>
        <c:axId val="0"/>
      </c:bar3DChart>
      <c:catAx>
        <c:axId val="10421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4221312"/>
        <c:crosses val="autoZero"/>
        <c:auto val="1"/>
        <c:lblAlgn val="ctr"/>
        <c:lblOffset val="100"/>
        <c:noMultiLvlLbl val="0"/>
      </c:catAx>
      <c:valAx>
        <c:axId val="104221312"/>
        <c:scaling>
          <c:orientation val="minMax"/>
        </c:scaling>
        <c:delete val="0"/>
        <c:axPos val="b"/>
        <c:majorGridlines/>
        <c:numFmt formatCode="#,##0" sourceLinked="1"/>
        <c:majorTickMark val="none"/>
        <c:minorTickMark val="none"/>
        <c:tickLblPos val="nextTo"/>
        <c:crossAx val="1042197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369146613682644"/>
          <c:y val="0.52342838426603711"/>
          <c:w val="0.14696273947065028"/>
          <c:h val="0.35780521153448785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ZA" sz="2000" dirty="0"/>
              <a:t>Selected products from the Hungarian foreign trade in </a:t>
            </a:r>
            <a:r>
              <a:rPr lang="en-ZA" sz="2000" dirty="0" err="1"/>
              <a:t>USDm</a:t>
            </a:r>
            <a:r>
              <a:rPr lang="en-ZA" sz="2000" dirty="0"/>
              <a:t> in 2014</a:t>
            </a:r>
          </a:p>
        </c:rich>
      </c:tx>
      <c:layout>
        <c:manualLayout>
          <c:xMode val="edge"/>
          <c:yMode val="edge"/>
          <c:x val="0.14698211788946941"/>
          <c:y val="2.5125628140703519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520837932641598"/>
          <c:y val="0.17853154662199888"/>
          <c:w val="0.51644172983050018"/>
          <c:h val="0.7515308387959043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Sheet4!$C$2:$C$3</c:f>
              <c:strCache>
                <c:ptCount val="1"/>
                <c:pt idx="0">
                  <c:v>Import to Hungary in USDm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tx1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Sheet4!$B$4:$B$14</c:f>
              <c:strCache>
                <c:ptCount val="11"/>
                <c:pt idx="0">
                  <c:v>Oil and fat from animal origin</c:v>
                </c:pt>
                <c:pt idx="1">
                  <c:v>Fish, sea food</c:v>
                </c:pt>
                <c:pt idx="2">
                  <c:v>Pulp of wood or of other fibrous cellulosic material; waste and scrap of paper or Paperboard</c:v>
                </c:pt>
                <c:pt idx="3">
                  <c:v>Timber</c:v>
                </c:pt>
                <c:pt idx="4">
                  <c:v>Tobacco and manufactured tobacco substitutes</c:v>
                </c:pt>
                <c:pt idx="5">
                  <c:v>Organic raw material</c:v>
                </c:pt>
                <c:pt idx="6">
                  <c:v>Raw hides and skins</c:v>
                </c:pt>
                <c:pt idx="7">
                  <c:v>Coffee, tea, mate and spices</c:v>
                </c:pt>
                <c:pt idx="8">
                  <c:v>Miscellaneous chemical products</c:v>
                </c:pt>
                <c:pt idx="9">
                  <c:v>Non-Ferrous metal</c:v>
                </c:pt>
                <c:pt idx="10">
                  <c:v>Iron and steel</c:v>
                </c:pt>
              </c:strCache>
            </c:strRef>
          </c:cat>
          <c:val>
            <c:numRef>
              <c:f>Sheet4!$C$4:$C$14</c:f>
              <c:numCache>
                <c:formatCode>#,##0</c:formatCode>
                <c:ptCount val="11"/>
                <c:pt idx="0">
                  <c:v>39.594070575499998</c:v>
                </c:pt>
                <c:pt idx="1">
                  <c:v>82.176158795500001</c:v>
                </c:pt>
                <c:pt idx="2">
                  <c:v>137.39484121650003</c:v>
                </c:pt>
                <c:pt idx="3">
                  <c:v>166.097061067</c:v>
                </c:pt>
                <c:pt idx="4">
                  <c:v>175.47122038950002</c:v>
                </c:pt>
                <c:pt idx="5">
                  <c:v>221.2450446535</c:v>
                </c:pt>
                <c:pt idx="6">
                  <c:v>363.43456297050005</c:v>
                </c:pt>
                <c:pt idx="7">
                  <c:v>452.6766231085</c:v>
                </c:pt>
                <c:pt idx="8">
                  <c:v>1023.6467531045</c:v>
                </c:pt>
                <c:pt idx="9">
                  <c:v>1741.2780233415001</c:v>
                </c:pt>
                <c:pt idx="10">
                  <c:v>2370.4037618345001</c:v>
                </c:pt>
              </c:numCache>
            </c:numRef>
          </c:val>
        </c:ser>
        <c:ser>
          <c:idx val="1"/>
          <c:order val="1"/>
          <c:tx>
            <c:strRef>
              <c:f>Sheet4!$D$2:$D$3</c:f>
              <c:strCache>
                <c:ptCount val="1"/>
                <c:pt idx="0">
                  <c:v>Export from Hungary in USDm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Sheet4!$B$4:$B$14</c:f>
              <c:strCache>
                <c:ptCount val="11"/>
                <c:pt idx="0">
                  <c:v>Oil and fat from animal origin</c:v>
                </c:pt>
                <c:pt idx="1">
                  <c:v>Fish, sea food</c:v>
                </c:pt>
                <c:pt idx="2">
                  <c:v>Pulp of wood or of other fibrous cellulosic material; waste and scrap of paper or Paperboard</c:v>
                </c:pt>
                <c:pt idx="3">
                  <c:v>Timber</c:v>
                </c:pt>
                <c:pt idx="4">
                  <c:v>Tobacco and manufactured tobacco substitutes</c:v>
                </c:pt>
                <c:pt idx="5">
                  <c:v>Organic raw material</c:v>
                </c:pt>
                <c:pt idx="6">
                  <c:v>Raw hides and skins</c:v>
                </c:pt>
                <c:pt idx="7">
                  <c:v>Coffee, tea, mate and spices</c:v>
                </c:pt>
                <c:pt idx="8">
                  <c:v>Miscellaneous chemical products</c:v>
                </c:pt>
                <c:pt idx="9">
                  <c:v>Non-Ferrous metal</c:v>
                </c:pt>
                <c:pt idx="10">
                  <c:v>Iron and steel</c:v>
                </c:pt>
              </c:strCache>
            </c:strRef>
          </c:cat>
          <c:val>
            <c:numRef>
              <c:f>Sheet4!$D$4:$D$14</c:f>
              <c:numCache>
                <c:formatCode>#,##0</c:formatCode>
                <c:ptCount val="11"/>
                <c:pt idx="0">
                  <c:v>27.485167839500001</c:v>
                </c:pt>
                <c:pt idx="1">
                  <c:v>21.845969246500001</c:v>
                </c:pt>
                <c:pt idx="2">
                  <c:v>54.370415211000001</c:v>
                </c:pt>
                <c:pt idx="3">
                  <c:v>217.792828708</c:v>
                </c:pt>
                <c:pt idx="4">
                  <c:v>104.5748933985</c:v>
                </c:pt>
                <c:pt idx="5">
                  <c:v>196.084534926</c:v>
                </c:pt>
                <c:pt idx="6">
                  <c:v>271.26602675199996</c:v>
                </c:pt>
                <c:pt idx="7">
                  <c:v>324.58654840150001</c:v>
                </c:pt>
                <c:pt idx="8">
                  <c:v>552.08622439249996</c:v>
                </c:pt>
                <c:pt idx="9">
                  <c:v>710.32875923450001</c:v>
                </c:pt>
                <c:pt idx="10">
                  <c:v>1046.09082872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746368"/>
        <c:axId val="104748160"/>
        <c:axId val="0"/>
      </c:bar3DChart>
      <c:catAx>
        <c:axId val="10474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4748160"/>
        <c:crosses val="autoZero"/>
        <c:auto val="1"/>
        <c:lblAlgn val="ctr"/>
        <c:lblOffset val="100"/>
        <c:noMultiLvlLbl val="0"/>
      </c:catAx>
      <c:valAx>
        <c:axId val="104748160"/>
        <c:scaling>
          <c:orientation val="minMax"/>
        </c:scaling>
        <c:delete val="0"/>
        <c:axPos val="b"/>
        <c:majorGridlines/>
        <c:numFmt formatCode="#,##0" sourceLinked="1"/>
        <c:majorTickMark val="none"/>
        <c:minorTickMark val="none"/>
        <c:tickLblPos val="nextTo"/>
        <c:crossAx val="1047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369146613682644"/>
          <c:y val="0.52342838426603711"/>
          <c:w val="0.14696273947065028"/>
          <c:h val="0.35780521153448785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F72-AB33-485D-BFD9-E3F8F716BB29}" type="datetimeFigureOut">
              <a:rPr lang="en-ZA" smtClean="0"/>
              <a:t>2015/10/28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C4E3-0815-4603-BF00-0EEAADFA276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74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F72-AB33-485D-BFD9-E3F8F716BB29}" type="datetimeFigureOut">
              <a:rPr lang="en-ZA" smtClean="0"/>
              <a:t>2015/10/28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C4E3-0815-4603-BF00-0EEAADFA276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657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F72-AB33-485D-BFD9-E3F8F716BB29}" type="datetimeFigureOut">
              <a:rPr lang="en-ZA" smtClean="0"/>
              <a:t>2015/10/28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C4E3-0815-4603-BF00-0EEAADFA276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497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F72-AB33-485D-BFD9-E3F8F716BB29}" type="datetimeFigureOut">
              <a:rPr lang="en-ZA" smtClean="0"/>
              <a:t>2015/10/28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C4E3-0815-4603-BF00-0EEAADFA276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677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F72-AB33-485D-BFD9-E3F8F716BB29}" type="datetimeFigureOut">
              <a:rPr lang="en-ZA" smtClean="0"/>
              <a:t>2015/10/28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C4E3-0815-4603-BF00-0EEAADFA276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3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F72-AB33-485D-BFD9-E3F8F716BB29}" type="datetimeFigureOut">
              <a:rPr lang="en-ZA" smtClean="0"/>
              <a:t>2015/10/28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C4E3-0815-4603-BF00-0EEAADFA276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169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F72-AB33-485D-BFD9-E3F8F716BB29}" type="datetimeFigureOut">
              <a:rPr lang="en-ZA" smtClean="0"/>
              <a:t>2015/10/28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C4E3-0815-4603-BF00-0EEAADFA276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29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F72-AB33-485D-BFD9-E3F8F716BB29}" type="datetimeFigureOut">
              <a:rPr lang="en-ZA" smtClean="0"/>
              <a:t>2015/10/28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C4E3-0815-4603-BF00-0EEAADFA276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089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F72-AB33-485D-BFD9-E3F8F716BB29}" type="datetimeFigureOut">
              <a:rPr lang="en-ZA" smtClean="0"/>
              <a:t>2015/10/28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C4E3-0815-4603-BF00-0EEAADFA276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195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F72-AB33-485D-BFD9-E3F8F716BB29}" type="datetimeFigureOut">
              <a:rPr lang="en-ZA" smtClean="0"/>
              <a:t>2015/10/28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C4E3-0815-4603-BF00-0EEAADFA276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139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F72-AB33-485D-BFD9-E3F8F716BB29}" type="datetimeFigureOut">
              <a:rPr lang="en-ZA" smtClean="0"/>
              <a:t>2015/10/28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C4E3-0815-4603-BF00-0EEAADFA276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534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FDF72-AB33-485D-BFD9-E3F8F716BB29}" type="datetimeFigureOut">
              <a:rPr lang="en-ZA" smtClean="0"/>
              <a:t>2015/10/28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C4E3-0815-4603-BF00-0EEAADFA276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999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5877272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877272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AAA BUSINESS AAA\a MY WORK\0A REPRESENTATION\0 Source of Information\V4\Kepek\Flag-map_of_Hungar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3096344" cy="201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47864" y="37890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C00000"/>
                </a:solidFill>
              </a:rPr>
              <a:t>Welcome to Hungary</a:t>
            </a:r>
            <a:endParaRPr lang="en-Z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4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5877272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877272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60240" cy="105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AAA BUSINESS AAA\a MY WORK\0A REPRESENTATION\0 Source of Information\V4\Kepek\2000px-Hungary_1956-1990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41" y="1772816"/>
            <a:ext cx="326824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772816"/>
            <a:ext cx="38884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rgbClr val="C00000"/>
                </a:solidFill>
              </a:rPr>
              <a:t>Land	                 1/13</a:t>
            </a:r>
          </a:p>
          <a:p>
            <a:r>
              <a:rPr lang="en-ZA" sz="2000" b="1" dirty="0" smtClean="0">
                <a:solidFill>
                  <a:srgbClr val="C00000"/>
                </a:solidFill>
              </a:rPr>
              <a:t>Population             1/5</a:t>
            </a:r>
          </a:p>
          <a:p>
            <a:r>
              <a:rPr lang="en-ZA" sz="2000" b="1" dirty="0" smtClean="0">
                <a:solidFill>
                  <a:srgbClr val="C00000"/>
                </a:solidFill>
              </a:rPr>
              <a:t>GDP                         1/3</a:t>
            </a:r>
          </a:p>
          <a:p>
            <a:r>
              <a:rPr lang="en-ZA" sz="2000" b="1" dirty="0" smtClean="0">
                <a:solidFill>
                  <a:srgbClr val="C00000"/>
                </a:solidFill>
              </a:rPr>
              <a:t>GDP per capita      2/1</a:t>
            </a:r>
          </a:p>
          <a:p>
            <a:endParaRPr lang="en-ZA" sz="2000" b="1" dirty="0" smtClean="0">
              <a:solidFill>
                <a:srgbClr val="C00000"/>
              </a:solidFill>
            </a:endParaRPr>
          </a:p>
          <a:p>
            <a:r>
              <a:rPr lang="en-ZA" sz="2000" b="1" dirty="0" smtClean="0">
                <a:solidFill>
                  <a:srgbClr val="C00000"/>
                </a:solidFill>
              </a:rPr>
              <a:t>Salary USD              880</a:t>
            </a:r>
          </a:p>
          <a:p>
            <a:r>
              <a:rPr lang="en-ZA" sz="2000" b="1" dirty="0" smtClean="0">
                <a:solidFill>
                  <a:srgbClr val="C00000"/>
                </a:solidFill>
              </a:rPr>
              <a:t>Unemployment     7.7%</a:t>
            </a:r>
          </a:p>
          <a:p>
            <a:r>
              <a:rPr lang="en-ZA" sz="2000" b="1" dirty="0" smtClean="0">
                <a:solidFill>
                  <a:srgbClr val="C00000"/>
                </a:solidFill>
              </a:rPr>
              <a:t>Inflation                 -0.2%</a:t>
            </a:r>
          </a:p>
          <a:p>
            <a:endParaRPr lang="en-ZA" sz="2000" b="1" dirty="0" smtClean="0">
              <a:solidFill>
                <a:srgbClr val="C00000"/>
              </a:solidFill>
            </a:endParaRPr>
          </a:p>
          <a:p>
            <a:r>
              <a:rPr lang="en-ZA" sz="2000" b="1" dirty="0" smtClean="0">
                <a:solidFill>
                  <a:srgbClr val="C00000"/>
                </a:solidFill>
              </a:rPr>
              <a:t>Export	                +8.3%</a:t>
            </a:r>
          </a:p>
          <a:p>
            <a:r>
              <a:rPr lang="en-ZA" sz="2000" b="1" dirty="0" smtClean="0">
                <a:solidFill>
                  <a:srgbClr val="C00000"/>
                </a:solidFill>
              </a:rPr>
              <a:t>Budget deficit       -2.6%</a:t>
            </a:r>
          </a:p>
          <a:p>
            <a:endParaRPr lang="en-ZA" dirty="0"/>
          </a:p>
        </p:txBody>
      </p:sp>
      <p:pic>
        <p:nvPicPr>
          <p:cNvPr id="3076" name="Picture 4" descr="C:\AAA BUSINESS AAA\a MY WORK\0A REPRESENTATION\0 Source of Information\V4\Kepek\Wonder-50-Chili-Pepper-Static-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1599">
            <a:off x="4561802" y="554791"/>
            <a:ext cx="2006567" cy="124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6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5877272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877272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60240" cy="105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049682"/>
              </p:ext>
            </p:extLst>
          </p:nvPr>
        </p:nvGraphicFramePr>
        <p:xfrm>
          <a:off x="899591" y="1196752"/>
          <a:ext cx="7488833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477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5877272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877272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60240" cy="105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038839"/>
              </p:ext>
            </p:extLst>
          </p:nvPr>
        </p:nvGraphicFramePr>
        <p:xfrm>
          <a:off x="395536" y="1268760"/>
          <a:ext cx="8341388" cy="440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144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5877272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877272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60240" cy="105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738578"/>
              </p:ext>
            </p:extLst>
          </p:nvPr>
        </p:nvGraphicFramePr>
        <p:xfrm>
          <a:off x="323528" y="1268760"/>
          <a:ext cx="8352928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5948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5877272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877272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60240" cy="105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291189"/>
              </p:ext>
            </p:extLst>
          </p:nvPr>
        </p:nvGraphicFramePr>
        <p:xfrm>
          <a:off x="539552" y="1124744"/>
          <a:ext cx="8153400" cy="454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594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5877272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877272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60240" cy="105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897164"/>
              </p:ext>
            </p:extLst>
          </p:nvPr>
        </p:nvGraphicFramePr>
        <p:xfrm>
          <a:off x="539552" y="1124744"/>
          <a:ext cx="8153400" cy="454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0463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5877272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877272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60240" cy="105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4048" y="420069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u="sng" dirty="0" err="1" smtClean="0"/>
              <a:t>SECFONE</a:t>
            </a:r>
            <a:r>
              <a:rPr lang="en-ZA" b="1" u="sng" dirty="0" smtClean="0"/>
              <a:t> SOUTH AFRICA</a:t>
            </a:r>
            <a:endParaRPr lang="en-ZA" dirty="0"/>
          </a:p>
        </p:txBody>
      </p:sp>
      <p:pic>
        <p:nvPicPr>
          <p:cNvPr id="4098" name="Picture 2" descr="C:\AAA BUSINESS AAA\a MY WORK\0A REPRESENTATION\0 Source of Information\V4\Layout-CNSmarketing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34" y="1462298"/>
            <a:ext cx="1280661" cy="44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AAA BUSINESS AAA\a MY WORK\0A REPRESENTATION\0 Source of Information\V4\Aspen-Holdings-Colour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79" y="2727317"/>
            <a:ext cx="1376129" cy="4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AAA BUSINESS AAA\a MY WORK\0A REPRESENTATION\0 Source of Information\V4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78" y="2080836"/>
            <a:ext cx="2449971" cy="35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651843"/>
            <a:ext cx="33320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effectLst/>
              </a:rPr>
              <a:t>THOR Laboratories</a:t>
            </a:r>
            <a:endParaRPr lang="en-ZA" sz="500" b="1" dirty="0" smtClean="0">
              <a:effectLst/>
            </a:endParaRPr>
          </a:p>
          <a:p>
            <a:r>
              <a:rPr lang="en-ZA" b="1" dirty="0" smtClean="0">
                <a:effectLst/>
              </a:rPr>
              <a:t>THOR Research &amp; Development</a:t>
            </a:r>
          </a:p>
          <a:p>
            <a:endParaRPr lang="en-ZA" sz="400" dirty="0" smtClean="0"/>
          </a:p>
          <a:p>
            <a:r>
              <a:rPr lang="en-ZA" dirty="0" smtClean="0"/>
              <a:t>	</a:t>
            </a:r>
            <a:r>
              <a:rPr lang="en-ZA" dirty="0" err="1" smtClean="0"/>
              <a:t>Fitorex</a:t>
            </a:r>
            <a:r>
              <a:rPr lang="en-ZA" dirty="0" smtClean="0"/>
              <a:t> Ltd.</a:t>
            </a:r>
          </a:p>
          <a:p>
            <a:endParaRPr lang="en-ZA" sz="4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u-HU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DRON </a:t>
            </a:r>
            <a:r>
              <a:rPr lang="hu-HU" b="1" dirty="0">
                <a:latin typeface="Aharoni" panose="02010803020104030203" pitchFamily="2" charset="-79"/>
                <a:cs typeface="Aharoni" panose="02010803020104030203" pitchFamily="2" charset="-79"/>
              </a:rPr>
              <a:t>használt gumi </a:t>
            </a:r>
            <a:endParaRPr lang="en-ZA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ZA" sz="400" dirty="0" smtClean="0"/>
          </a:p>
          <a:p>
            <a:r>
              <a:rPr lang="en-ZA" dirty="0"/>
              <a:t> </a:t>
            </a:r>
            <a:r>
              <a:rPr lang="en-ZA" dirty="0" smtClean="0"/>
              <a:t>          </a:t>
            </a:r>
          </a:p>
          <a:p>
            <a:r>
              <a:rPr lang="hu-HU" dirty="0" smtClean="0"/>
              <a:t>Érd </a:t>
            </a:r>
            <a:r>
              <a:rPr lang="hu-HU" dirty="0"/>
              <a:t>Centrum </a:t>
            </a:r>
            <a:r>
              <a:rPr lang="en-ZA" dirty="0" smtClean="0"/>
              <a:t>	</a:t>
            </a:r>
            <a:r>
              <a:rPr lang="hu-HU" dirty="0" smtClean="0"/>
              <a:t>Compower</a:t>
            </a:r>
            <a:endParaRPr lang="en-ZA" dirty="0" smtClean="0"/>
          </a:p>
          <a:p>
            <a:endParaRPr lang="en-ZA" sz="400" b="1" dirty="0" smtClean="0"/>
          </a:p>
          <a:p>
            <a:r>
              <a:rPr lang="hu-HU" b="1" dirty="0" smtClean="0"/>
              <a:t>Elmat </a:t>
            </a:r>
            <a:r>
              <a:rPr lang="hu-HU" b="1" dirty="0"/>
              <a:t>alga </a:t>
            </a:r>
            <a:endParaRPr lang="en-ZA" b="1" dirty="0" smtClean="0"/>
          </a:p>
          <a:p>
            <a:endParaRPr lang="en-ZA" sz="400" dirty="0" smtClean="0"/>
          </a:p>
          <a:p>
            <a:r>
              <a:rPr lang="en-ZA" dirty="0" smtClean="0"/>
              <a:t>	         Goodwill </a:t>
            </a:r>
            <a:r>
              <a:rPr lang="en-ZA" dirty="0" err="1" smtClean="0"/>
              <a:t>Pharma</a:t>
            </a:r>
            <a:endParaRPr lang="en-ZA" dirty="0" smtClean="0"/>
          </a:p>
          <a:p>
            <a:endParaRPr lang="en-ZA" b="1" dirty="0" smtClean="0">
              <a:effectLst/>
            </a:endParaRPr>
          </a:p>
          <a:p>
            <a:endParaRPr lang="en-ZA" dirty="0"/>
          </a:p>
        </p:txBody>
      </p:sp>
      <p:sp>
        <p:nvSpPr>
          <p:cNvPr id="4" name="AutoShape 6" descr="Image result for South African Brewerie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60" y="3357559"/>
            <a:ext cx="714869" cy="63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 descr="Image result for Anglo-American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04" y="1892187"/>
            <a:ext cx="1237680" cy="82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036" y="3453495"/>
            <a:ext cx="1440160" cy="43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20503" y="2636072"/>
            <a:ext cx="236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/>
              <a:t>G5 Infrastructure Developments</a:t>
            </a: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03" y="1214099"/>
            <a:ext cx="667146" cy="66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76056" y="4944802"/>
            <a:ext cx="34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200" b="1" u="sng" dirty="0" smtClean="0">
                <a:solidFill>
                  <a:srgbClr val="C00000"/>
                </a:solidFill>
              </a:rPr>
              <a:t>Invested USDm200 in Hungary</a:t>
            </a:r>
            <a:endParaRPr lang="en-ZA" sz="2200" b="1" u="sng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947490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200" b="1" u="sng" dirty="0" smtClean="0">
                <a:solidFill>
                  <a:srgbClr val="C00000"/>
                </a:solidFill>
              </a:rPr>
              <a:t>Invested USDm2.8 in          South Africa</a:t>
            </a:r>
            <a:endParaRPr lang="en-ZA" sz="2200" b="1" u="sng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860156"/>
            <a:ext cx="265852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rgbClr val="C00000"/>
                </a:solidFill>
              </a:rPr>
              <a:t>Hungarian investment environment</a:t>
            </a:r>
            <a:endParaRPr lang="en-Z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5877272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877272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60240" cy="105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227" y="2250463"/>
            <a:ext cx="41044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2000" dirty="0" smtClean="0"/>
              <a:t>6</a:t>
            </a:r>
            <a:r>
              <a:rPr lang="en-ZA" sz="2000" baseline="30000" dirty="0" smtClean="0"/>
              <a:t>th</a:t>
            </a:r>
            <a:r>
              <a:rPr lang="en-ZA" sz="2000" dirty="0" smtClean="0"/>
              <a:t> most </a:t>
            </a:r>
            <a:r>
              <a:rPr lang="en-ZA" sz="2000" dirty="0"/>
              <a:t>cost-effective </a:t>
            </a:r>
            <a:r>
              <a:rPr lang="en-ZA" sz="2000" dirty="0" smtClean="0"/>
              <a:t>region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sz="2000" dirty="0" smtClean="0"/>
              <a:t>3</a:t>
            </a:r>
            <a:r>
              <a:rPr lang="en-ZA" sz="2000" baseline="30000" dirty="0" smtClean="0"/>
              <a:t>rd</a:t>
            </a:r>
            <a:r>
              <a:rPr lang="en-ZA" sz="2000" dirty="0" smtClean="0"/>
              <a:t> </a:t>
            </a:r>
            <a:r>
              <a:rPr lang="en-ZA" sz="2000" dirty="0"/>
              <a:t>highest road density </a:t>
            </a:r>
            <a:endParaRPr lang="en-ZA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ZA" sz="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sz="2000" dirty="0" smtClean="0"/>
              <a:t>strategic </a:t>
            </a:r>
            <a:r>
              <a:rPr lang="en-ZA" sz="2000" dirty="0"/>
              <a:t>position in the heart of the continent </a:t>
            </a:r>
            <a:endParaRPr lang="en-ZA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ZA" sz="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sz="2000" dirty="0" smtClean="0"/>
              <a:t>highly </a:t>
            </a:r>
            <a:r>
              <a:rPr lang="en-ZA" sz="2000" dirty="0"/>
              <a:t>developed telecommunications system </a:t>
            </a:r>
            <a:endParaRPr lang="en-ZA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ZA" sz="500" dirty="0" smtClean="0"/>
          </a:p>
          <a:p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988019"/>
            <a:ext cx="453650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/>
              <a:t>Why to invest in Hungary?</a:t>
            </a:r>
            <a:endParaRPr lang="en-ZA" sz="2000" b="1" dirty="0"/>
          </a:p>
        </p:txBody>
      </p:sp>
      <p:pic>
        <p:nvPicPr>
          <p:cNvPr id="5123" name="Picture 3" descr="F:\0A REPRESENTATION\0 Source of Information\V4\Kepek\PI43516-h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36183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65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5877272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877272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60240" cy="105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0A REPRESENTATION\0 Source of Information\V4\Kepek\Hungary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7" y="1988840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87091" y="2185118"/>
            <a:ext cx="41044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ZA" sz="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sz="2000" dirty="0" smtClean="0"/>
              <a:t>Partnership </a:t>
            </a:r>
            <a:r>
              <a:rPr lang="en-ZA" sz="2000" dirty="0"/>
              <a:t>with potential investors </a:t>
            </a:r>
            <a:endParaRPr lang="en-ZA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ZA" sz="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sz="2000" dirty="0" smtClean="0"/>
              <a:t>Very low </a:t>
            </a:r>
            <a:r>
              <a:rPr lang="en-ZA" sz="2000" dirty="0"/>
              <a:t>corporate income tax rate </a:t>
            </a:r>
            <a:endParaRPr lang="en-ZA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ZA" sz="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sz="2000" dirty="0" smtClean="0"/>
              <a:t>Well developed international </a:t>
            </a:r>
            <a:r>
              <a:rPr lang="en-ZA" sz="2000" dirty="0"/>
              <a:t>banking system </a:t>
            </a:r>
            <a:endParaRPr lang="en-ZA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ZA" sz="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sz="2000" dirty="0" smtClean="0"/>
              <a:t>Super-fast </a:t>
            </a:r>
            <a:r>
              <a:rPr lang="en-ZA" sz="2000" dirty="0"/>
              <a:t>Company foundation </a:t>
            </a:r>
            <a:endParaRPr lang="en-ZA" sz="2000" dirty="0" smtClean="0"/>
          </a:p>
          <a:p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987547"/>
            <a:ext cx="453650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/>
              <a:t>Why to invest in Hungary?</a:t>
            </a:r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14411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5877272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877272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AAA BUSINESS AAA\a MY WORK\0A REPRESENTATION\0 Source of Information\V4\Kepek\Flag-map_of_Hungar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9" y="476672"/>
            <a:ext cx="1520254" cy="9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0A REPRESENTATION\0 Source of Information\V4\Kepek\13853772234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03" y="2924944"/>
            <a:ext cx="5905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772816"/>
            <a:ext cx="522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rgbClr val="C00000"/>
                </a:solidFill>
              </a:rPr>
              <a:t>Join us and have fun in business you do</a:t>
            </a:r>
            <a:endParaRPr lang="en-Z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6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5877272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877272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AAA BUSINESS AAA\a MY WORK\0A REPRESENTATION\0 Source of Information\V4\Kepek\Flag-map_of_Hungar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9" y="476672"/>
            <a:ext cx="1520254" cy="9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71800" y="47667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C00000"/>
                </a:solidFill>
              </a:rPr>
              <a:t>Welcome to Hungary</a:t>
            </a:r>
            <a:endParaRPr lang="en-ZA" sz="3200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gulyásle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386771" cy="35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49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5877272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877272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AAA BUSINESS AAA\a MY WORK\0A REPRESENTATION\0 Source of Information\V4\Kepek\Flag-map_of_Hungar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9" y="476672"/>
            <a:ext cx="1520254" cy="9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71800" y="47667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C00000"/>
                </a:solidFill>
              </a:rPr>
              <a:t>Welcome to Hungary</a:t>
            </a:r>
            <a:endParaRPr lang="en-ZA" sz="3200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gulyásle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386771" cy="35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64910"/>
            <a:ext cx="5355899" cy="401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07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5877272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877272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AAA BUSINESS AAA\a MY WORK\0A REPRESENTATION\0 Source of Information\V4\Kepek\Flag-map_of_Hungar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9" y="476672"/>
            <a:ext cx="1520254" cy="9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71800" y="47667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C00000"/>
                </a:solidFill>
              </a:rPr>
              <a:t>Welcome to Hungary</a:t>
            </a:r>
            <a:endParaRPr lang="en-ZA" sz="3200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gulyásle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83693"/>
            <a:ext cx="5386771" cy="35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64910"/>
            <a:ext cx="5355899" cy="401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AAA BUSINESS AAA\a MY WORK\0A REPRESENTATION\0 Source of Information\V4\Kepek\Bejgli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91" y="1628800"/>
            <a:ext cx="5358783" cy="405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17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40539" y="6158516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6067075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AAA BUSINESS AAA\a MY WORK\0A REPRESENTATION\0 Source of Information\V4\Kepek\Flag-map_of_Hungar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9" y="476672"/>
            <a:ext cx="1520254" cy="9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71800" y="47667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C00000"/>
                </a:solidFill>
              </a:rPr>
              <a:t>Welcome to Hungary</a:t>
            </a:r>
            <a:endParaRPr lang="en-ZA" sz="3200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gulyásle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83693"/>
            <a:ext cx="5386771" cy="35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464910"/>
            <a:ext cx="5355899" cy="401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AAA BUSINESS AAA\a MY WORK\0A REPRESENTATION\0 Source of Information\V4\Kepek\Bejgli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91" y="1628800"/>
            <a:ext cx="5358783" cy="405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AAA BUSINESS AAA\a MY WORK\0A REPRESENTATION\0 Source of Information\V4\Kepek\primas-parbaj-a-100-tagu-ciganyzenekar-kamaraegyuttesenek-koncertje-original-263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24801"/>
            <a:ext cx="5403293" cy="405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90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40539" y="6375457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6221266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AAA BUSINESS AAA\a MY WORK\0A REPRESENTATION\0 Source of Information\V4\Kepek\Flag-map_of_Hungar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9" y="476672"/>
            <a:ext cx="1520254" cy="9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71800" y="47667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C00000"/>
                </a:solidFill>
              </a:rPr>
              <a:t>Welcome to Hungary</a:t>
            </a:r>
            <a:endParaRPr lang="en-ZA" sz="3200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gulyásle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83693"/>
            <a:ext cx="5386771" cy="35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464910"/>
            <a:ext cx="5355899" cy="401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AAA BUSINESS AAA\a MY WORK\0A REPRESENTATION\0 Source of Information\V4\Kepek\Bejgli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91" y="1628800"/>
            <a:ext cx="5358783" cy="405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AAA BUSINESS AAA\a MY WORK\0A REPRESENTATION\0 Source of Information\V4\Kepek\primas-parbaj-a-100-tagu-ciganyzenekar-kamaraegyuttesenek-koncertje-original-263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24801"/>
            <a:ext cx="5403293" cy="405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AAA BUSINESS AAA\a MY WORK\0A REPRESENTATION\0 Source of Information\V4\Kepek\5514f0f3afc74321c463769ec712830c33f2a0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14604"/>
            <a:ext cx="6078704" cy="405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3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5877272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877272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AAA BUSINESS AAA\a MY WORK\0A REPRESENTATION\0 Source of Information\V4\Kepek\Flag-map_of_Hungar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9" y="476672"/>
            <a:ext cx="1520254" cy="9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71800" y="47667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rgbClr val="C00000"/>
                </a:solidFill>
              </a:rPr>
              <a:t>Welcome to Hungary</a:t>
            </a:r>
            <a:endParaRPr lang="en-ZA" sz="32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F:\0A REPRESENTATION\0 Source of Information\V4\Kepek\20150213buso-foto-altalanos-jelmez-nepszok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64910"/>
            <a:ext cx="6414240" cy="41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87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5877272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877272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60240" cy="105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AAA BUSINESS AAA\a MY WORK\0A REPRESENTATION\0 Source of Information\V4\Kepek\2000px-Hungary_1956-1990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41" y="1772816"/>
            <a:ext cx="326824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6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5877272"/>
            <a:ext cx="6840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v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877272"/>
            <a:ext cx="1140589" cy="3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60240" cy="105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AAA BUSINESS AAA\a MY WORK\0A REPRESENTATION\0 Source of Information\V4\Kepek\2000px-Hungary_1956-1990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41" y="1772816"/>
            <a:ext cx="326824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AAA BUSINESS AAA\a MY WORK\0A REPRESENTATION\0 Source of Information\V4\Kepek\Wonder-50-Chili-Pepper-Static-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1599">
            <a:off x="4561802" y="554791"/>
            <a:ext cx="2006567" cy="124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01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159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Tibor</dc:creator>
  <cp:lastModifiedBy>Tibor</cp:lastModifiedBy>
  <cp:revision>30</cp:revision>
  <dcterms:created xsi:type="dcterms:W3CDTF">2015-10-27T14:16:34Z</dcterms:created>
  <dcterms:modified xsi:type="dcterms:W3CDTF">2015-10-28T19:46:35Z</dcterms:modified>
</cp:coreProperties>
</file>