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50" r:id="rId2"/>
    <p:sldId id="258" r:id="rId3"/>
    <p:sldId id="340" r:id="rId4"/>
    <p:sldId id="263" r:id="rId5"/>
    <p:sldId id="286" r:id="rId6"/>
    <p:sldId id="320" r:id="rId7"/>
    <p:sldId id="261" r:id="rId8"/>
    <p:sldId id="347" r:id="rId9"/>
    <p:sldId id="262" r:id="rId10"/>
    <p:sldId id="348" r:id="rId11"/>
    <p:sldId id="290" r:id="rId12"/>
    <p:sldId id="291" r:id="rId13"/>
    <p:sldId id="317" r:id="rId14"/>
    <p:sldId id="292" r:id="rId15"/>
    <p:sldId id="296" r:id="rId16"/>
    <p:sldId id="323" r:id="rId17"/>
    <p:sldId id="324" r:id="rId18"/>
    <p:sldId id="325" r:id="rId19"/>
    <p:sldId id="273" r:id="rId20"/>
    <p:sldId id="274" r:id="rId21"/>
    <p:sldId id="312" r:id="rId22"/>
    <p:sldId id="306" r:id="rId23"/>
    <p:sldId id="349" r:id="rId24"/>
    <p:sldId id="342" r:id="rId25"/>
    <p:sldId id="343" r:id="rId26"/>
    <p:sldId id="341" r:id="rId27"/>
    <p:sldId id="326" r:id="rId28"/>
    <p:sldId id="345" r:id="rId29"/>
    <p:sldId id="344" r:id="rId30"/>
    <p:sldId id="346" r:id="rId31"/>
    <p:sldId id="297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60" autoAdjust="0"/>
  </p:normalViewPr>
  <p:slideViewPr>
    <p:cSldViewPr>
      <p:cViewPr varScale="1">
        <p:scale>
          <a:sx n="71" d="100"/>
          <a:sy n="71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Company\OLD%20DATA\Public\Mthente%20Projects\Projects%20S%20to%20U\TiKZN\2012%20Export%20opportunities\Desktop%20research\Eleanor\21%20December%20Excel%20spreahdsheets%20and%20graphs\SouthAfrica_ExportvaluebyProvi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1\Company\OLD%20DATA\Public\Mthente%20Projects\Projects%20S%20to%20U\TiKZN\2012%20Export%20opportunities\Desktop%20research\Eleanor\21%20December%20Excel%20spreahdsheets%20and%20graphs\SouthAfricaExportbyProduc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Export\EDPU%202013\PLANNED%20ACTIVITIES\Platforms%20and%20Events%202013-2014\Export%20Development%20Workshops\SA%20Agric%20Exports%20to%20Afr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Export\EDPU%202013\PLANNED%20ACTIVITIES\Platforms%20and%20Events%202013-2014\Export%20Development%20Workshops\Agriculture%20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tikdc\Export\EDPU%202013\PLANNED%20ACTIVITIES\Platforms%20and%20Events%202013-2014\Export%20Development%20Workshops\Agriculture%20Stat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ZA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Value of KwaZulu-Natal</a:t>
            </a:r>
            <a:r>
              <a:rPr lang="en-US" sz="2400" baseline="0" dirty="0"/>
              <a:t> Exports</a:t>
            </a:r>
            <a:endParaRPr lang="en-US" sz="2400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hs4xvprova_09242180523750!$R$21</c:f>
              <c:strCache>
                <c:ptCount val="1"/>
                <c:pt idx="0">
                  <c:v>Billion Rand</c:v>
                </c:pt>
              </c:strCache>
            </c:strRef>
          </c:tx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hs4xvprova_09242180523750!$Q$22:$Q$27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xVal>
          <c:yVal>
            <c:numRef>
              <c:f>hs4xvprova_09242180523750!$R$22:$R$27</c:f>
              <c:numCache>
                <c:formatCode>"R"\ #,##0</c:formatCode>
                <c:ptCount val="6"/>
                <c:pt idx="0">
                  <c:v>50.4</c:v>
                </c:pt>
                <c:pt idx="1">
                  <c:v>58.9</c:v>
                </c:pt>
                <c:pt idx="2">
                  <c:v>75</c:v>
                </c:pt>
                <c:pt idx="3">
                  <c:v>56.7</c:v>
                </c:pt>
                <c:pt idx="4">
                  <c:v>63.5</c:v>
                </c:pt>
                <c:pt idx="5">
                  <c:v>77.400000000000006</c:v>
                </c:pt>
              </c:numCache>
            </c:numRef>
          </c:yVal>
          <c:smooth val="1"/>
        </c:ser>
        <c:axId val="75928704"/>
        <c:axId val="75930624"/>
      </c:scatterChart>
      <c:valAx>
        <c:axId val="75928704"/>
        <c:scaling>
          <c:orientation val="minMax"/>
          <c:max val="2011"/>
          <c:min val="2006"/>
        </c:scaling>
        <c:axPos val="b"/>
        <c:title>
          <c:tx>
            <c:rich>
              <a:bodyPr/>
              <a:lstStyle/>
              <a:p>
                <a:pPr>
                  <a:defRPr>
                    <a:latin typeface="Arial Narrow" pitchFamily="34" charset="0"/>
                  </a:defRPr>
                </a:pPr>
                <a:r>
                  <a:rPr lang="en-ZA">
                    <a:latin typeface="Arial Narrow" pitchFamily="34" charset="0"/>
                  </a:rPr>
                  <a:t>Year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en-US"/>
          </a:p>
        </c:txPr>
        <c:crossAx val="75930624"/>
        <c:crosses val="autoZero"/>
        <c:crossBetween val="midCat"/>
      </c:valAx>
      <c:valAx>
        <c:axId val="759306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 Narrow" pitchFamily="34" charset="0"/>
                  </a:defRPr>
                </a:pPr>
                <a:r>
                  <a:rPr lang="en-US">
                    <a:latin typeface="Arial Narrow" pitchFamily="34" charset="0"/>
                  </a:rPr>
                  <a:t>Billion Rand</a:t>
                </a:r>
              </a:p>
            </c:rich>
          </c:tx>
          <c:layout/>
        </c:title>
        <c:numFmt formatCode="&quot;R&quot;\ #,##0" sourceLinked="1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en-US"/>
          </a:p>
        </c:txPr>
        <c:crossAx val="75928704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>
              <a:latin typeface="Arial Narrow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US"/>
              <a:t>KwaZulu</a:t>
            </a:r>
            <a:r>
              <a:rPr lang="tr-TR"/>
              <a:t>-</a:t>
            </a:r>
            <a:r>
              <a:rPr lang="en-US"/>
              <a:t>Natal Share of </a:t>
            </a:r>
            <a:r>
              <a:rPr lang="tr-TR"/>
              <a:t>E</a:t>
            </a:r>
            <a:r>
              <a:rPr lang="en-US"/>
              <a:t>xports in 2011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2591583997298559"/>
          <c:y val="0.19871959755030869"/>
          <c:w val="0.5440760977093605"/>
          <c:h val="0.73860258092738407"/>
        </c:manualLayout>
      </c:layout>
      <c:pieChart>
        <c:varyColors val="1"/>
        <c:ser>
          <c:idx val="0"/>
          <c:order val="0"/>
          <c:tx>
            <c:strRef>
              <c:f>KZN_2_digitA!$L$117</c:f>
              <c:strCache>
                <c:ptCount val="1"/>
                <c:pt idx="0">
                  <c:v>KZN Share of exports in 2011</c:v>
                </c:pt>
              </c:strCache>
            </c:strRef>
          </c:tx>
          <c:dLbls>
            <c:dLbl>
              <c:idx val="0"/>
              <c:layout>
                <c:manualLayout>
                  <c:x val="8.7549329252865488E-2"/>
                  <c:y val="-2.4220094131502227E-2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0.32725483816457385"/>
                  <c:y val="5.6242037683298983E-3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3455575430927843"/>
                  <c:y val="9.526994782720323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Mineral products
15.7%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8.9510012426257071E-2"/>
                  <c:y val="-8.3426241563258341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53896159063559E-2"/>
                  <c:y val="1.8289956004057729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17969758728955432"/>
                  <c:y val="-5.8397008610813823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3513402805850699"/>
                  <c:y val="4.2501154666737366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4496847289076846E-2"/>
                  <c:y val="8.9657650962375768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z="1100"/>
                      <a:t>T</a:t>
                    </a:r>
                    <a:r>
                      <a:rPr lang="en-US"/>
                      <a:t>ransportation equipment
16.7%</a:t>
                    </a:r>
                  </a:p>
                </c:rich>
              </c:tx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0.39339116798813767"/>
                  <c:y val="-2.5635265591688442E-2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4326013262765406E-2"/>
                  <c:y val="-3.3074050766266155E-2"/>
                </c:manualLayout>
              </c:layout>
              <c:dLblPos val="bestFit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estFit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KZN_2_digitA!$K$118:$K$133</c:f>
              <c:strCache>
                <c:ptCount val="16"/>
                <c:pt idx="0">
                  <c:v>Animals &amp; animal products</c:v>
                </c:pt>
                <c:pt idx="1">
                  <c:v>Vegetable products</c:v>
                </c:pt>
                <c:pt idx="2">
                  <c:v>Foodstuffs</c:v>
                </c:pt>
                <c:pt idx="3">
                  <c:v>Mineral products</c:v>
                </c:pt>
                <c:pt idx="4">
                  <c:v>Chemical &amp; allied industries</c:v>
                </c:pt>
                <c:pt idx="5">
                  <c:v>Plastics/rubbers</c:v>
                </c:pt>
                <c:pt idx="6">
                  <c:v>Hides, skins, leather &amp; fur </c:v>
                </c:pt>
                <c:pt idx="7">
                  <c:v>Wood &amp; wood products</c:v>
                </c:pt>
                <c:pt idx="8">
                  <c:v>Textiles</c:v>
                </c:pt>
                <c:pt idx="9">
                  <c:v>Footwear/headgear</c:v>
                </c:pt>
                <c:pt idx="10">
                  <c:v>Stone/glass</c:v>
                </c:pt>
                <c:pt idx="11">
                  <c:v>Metals</c:v>
                </c:pt>
                <c:pt idx="12">
                  <c:v>Machinery/electrical</c:v>
                </c:pt>
                <c:pt idx="13">
                  <c:v>Transportation</c:v>
                </c:pt>
                <c:pt idx="14">
                  <c:v>Misc manufactured</c:v>
                </c:pt>
                <c:pt idx="15">
                  <c:v>Services</c:v>
                </c:pt>
              </c:strCache>
            </c:strRef>
          </c:cat>
          <c:val>
            <c:numRef>
              <c:f>KZN_2_digitA!$L$118:$L$133</c:f>
              <c:numCache>
                <c:formatCode>0.00</c:formatCode>
                <c:ptCount val="16"/>
                <c:pt idx="0">
                  <c:v>0.19</c:v>
                </c:pt>
                <c:pt idx="1">
                  <c:v>1.9400000000000137</c:v>
                </c:pt>
                <c:pt idx="2">
                  <c:v>1.54</c:v>
                </c:pt>
                <c:pt idx="3">
                  <c:v>15.66</c:v>
                </c:pt>
                <c:pt idx="4">
                  <c:v>9.0400000000000009</c:v>
                </c:pt>
                <c:pt idx="5">
                  <c:v>1.8</c:v>
                </c:pt>
                <c:pt idx="6">
                  <c:v>9.0000000000000024E-2</c:v>
                </c:pt>
                <c:pt idx="7">
                  <c:v>6.45</c:v>
                </c:pt>
                <c:pt idx="8">
                  <c:v>1.07</c:v>
                </c:pt>
                <c:pt idx="9">
                  <c:v>0.14000000000000001</c:v>
                </c:pt>
                <c:pt idx="10">
                  <c:v>9.0000000000000024E-2</c:v>
                </c:pt>
                <c:pt idx="11">
                  <c:v>38.53</c:v>
                </c:pt>
                <c:pt idx="12">
                  <c:v>5.7</c:v>
                </c:pt>
                <c:pt idx="13">
                  <c:v>16.71</c:v>
                </c:pt>
                <c:pt idx="14">
                  <c:v>1.05</c:v>
                </c:pt>
                <c:pt idx="15">
                  <c:v>1.0000000000000005E-2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ZA"/>
              <a:t>SA Agricultural Exports into Africa 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'SA Agric Exports to Africa SADC'!$A$7</c:f>
              <c:strCache>
                <c:ptCount val="1"/>
                <c:pt idx="0">
                  <c:v>Prepared foodstuffs; beverages, spirits &amp; vinegar; tobacco &amp; manufactured tobacco substitutes </c:v>
                </c:pt>
              </c:strCache>
            </c:strRef>
          </c:tx>
          <c:cat>
            <c:strRef>
              <c:f>'SA Agric Exports to Africa SADC'!$B$6:$F$6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'SA Agric Exports to Africa SADC'!$B$7:$F$7</c:f>
              <c:numCache>
                <c:formatCode>"R"\ #,##0</c:formatCode>
                <c:ptCount val="5"/>
                <c:pt idx="0">
                  <c:v>7094179640</c:v>
                </c:pt>
                <c:pt idx="1">
                  <c:v>8070006219</c:v>
                </c:pt>
                <c:pt idx="2">
                  <c:v>7941398360</c:v>
                </c:pt>
                <c:pt idx="3">
                  <c:v>9306670538</c:v>
                </c:pt>
                <c:pt idx="4">
                  <c:v>11811205489</c:v>
                </c:pt>
              </c:numCache>
            </c:numRef>
          </c:val>
        </c:ser>
        <c:ser>
          <c:idx val="1"/>
          <c:order val="1"/>
          <c:tx>
            <c:strRef>
              <c:f>'SA Agric Exports to Africa SADC'!$A$8</c:f>
              <c:strCache>
                <c:ptCount val="1"/>
                <c:pt idx="0">
                  <c:v>Vegetable products </c:v>
                </c:pt>
              </c:strCache>
            </c:strRef>
          </c:tx>
          <c:cat>
            <c:strRef>
              <c:f>'SA Agric Exports to Africa SADC'!$B$6:$F$6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'SA Agric Exports to Africa SADC'!$B$8:$F$8</c:f>
              <c:numCache>
                <c:formatCode>"R"\ #,##0</c:formatCode>
                <c:ptCount val="5"/>
                <c:pt idx="0">
                  <c:v>6409242492</c:v>
                </c:pt>
                <c:pt idx="1">
                  <c:v>3574317105</c:v>
                </c:pt>
                <c:pt idx="2">
                  <c:v>3596458220</c:v>
                </c:pt>
                <c:pt idx="3">
                  <c:v>4299134463</c:v>
                </c:pt>
                <c:pt idx="4">
                  <c:v>6482637905</c:v>
                </c:pt>
              </c:numCache>
            </c:numRef>
          </c:val>
        </c:ser>
        <c:ser>
          <c:idx val="2"/>
          <c:order val="2"/>
          <c:tx>
            <c:strRef>
              <c:f>'SA Agric Exports to Africa SADC'!$A$9</c:f>
              <c:strCache>
                <c:ptCount val="1"/>
                <c:pt idx="0">
                  <c:v>Live animals, animal products </c:v>
                </c:pt>
              </c:strCache>
            </c:strRef>
          </c:tx>
          <c:cat>
            <c:strRef>
              <c:f>'SA Agric Exports to Africa SADC'!$B$6:$F$6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'SA Agric Exports to Africa SADC'!$B$9:$F$9</c:f>
              <c:numCache>
                <c:formatCode>"R"\ #,##0</c:formatCode>
                <c:ptCount val="5"/>
                <c:pt idx="0">
                  <c:v>1334349923</c:v>
                </c:pt>
                <c:pt idx="1">
                  <c:v>1356615320</c:v>
                </c:pt>
                <c:pt idx="2">
                  <c:v>1437629499</c:v>
                </c:pt>
                <c:pt idx="3">
                  <c:v>1796054398</c:v>
                </c:pt>
                <c:pt idx="4">
                  <c:v>2575702594</c:v>
                </c:pt>
              </c:numCache>
            </c:numRef>
          </c:val>
        </c:ser>
        <c:ser>
          <c:idx val="3"/>
          <c:order val="3"/>
          <c:tx>
            <c:strRef>
              <c:f>'SA Agric Exports to Africa SADC'!$A$10</c:f>
              <c:strCache>
                <c:ptCount val="1"/>
                <c:pt idx="0">
                  <c:v>Animal or vegetable fats &amp; oils &amp; their cleavage products; prepared edible fats; animal &amp; vegetable waxes </c:v>
                </c:pt>
              </c:strCache>
            </c:strRef>
          </c:tx>
          <c:cat>
            <c:strRef>
              <c:f>'SA Agric Exports to Africa SADC'!$B$6:$F$6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'SA Agric Exports to Africa SADC'!$B$10:$F$10</c:f>
              <c:numCache>
                <c:formatCode>"R"\ #,##0</c:formatCode>
                <c:ptCount val="5"/>
                <c:pt idx="0">
                  <c:v>799115551</c:v>
                </c:pt>
                <c:pt idx="1">
                  <c:v>1153138477</c:v>
                </c:pt>
                <c:pt idx="2">
                  <c:v>1590889324</c:v>
                </c:pt>
                <c:pt idx="3">
                  <c:v>1958048141</c:v>
                </c:pt>
                <c:pt idx="4">
                  <c:v>1579921245</c:v>
                </c:pt>
              </c:numCache>
            </c:numRef>
          </c:val>
        </c:ser>
        <c:shape val="box"/>
        <c:axId val="76330880"/>
        <c:axId val="76332416"/>
        <c:axId val="0"/>
      </c:bar3DChart>
      <c:catAx>
        <c:axId val="76330880"/>
        <c:scaling>
          <c:orientation val="minMax"/>
        </c:scaling>
        <c:axPos val="b"/>
        <c:tickLblPos val="nextTo"/>
        <c:crossAx val="76332416"/>
        <c:crosses val="autoZero"/>
        <c:auto val="1"/>
        <c:lblAlgn val="ctr"/>
        <c:lblOffset val="100"/>
      </c:catAx>
      <c:valAx>
        <c:axId val="76332416"/>
        <c:scaling>
          <c:orientation val="minMax"/>
        </c:scaling>
        <c:axPos val="l"/>
        <c:majorGridlines/>
        <c:numFmt formatCode="&quot;R&quot;\ #,##0" sourceLinked="1"/>
        <c:tickLblPos val="nextTo"/>
        <c:crossAx val="76330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28182901824949"/>
          <c:y val="0.22317369829278222"/>
          <c:w val="0.26337675289925411"/>
          <c:h val="0.69321695737510669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10"/>
  <c:chart>
    <c:title>
      <c:tx>
        <c:rich>
          <a:bodyPr/>
          <a:lstStyle/>
          <a:p>
            <a:pPr>
              <a:defRPr/>
            </a:pPr>
            <a:r>
              <a:rPr lang="en-ZA" dirty="0"/>
              <a:t>KZN Agricultural </a:t>
            </a:r>
            <a:r>
              <a:rPr lang="en-ZA" dirty="0" smtClean="0"/>
              <a:t>Exports into Africa  </a:t>
            </a:r>
            <a:endParaRPr lang="en-ZA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'KZN Agric Exports '!$A$7</c:f>
              <c:strCache>
                <c:ptCount val="1"/>
                <c:pt idx="0">
                  <c:v>Live animals, animal products</c:v>
                </c:pt>
              </c:strCache>
            </c:strRef>
          </c:tx>
          <c:cat>
            <c:strRef>
              <c:f>'KZN Agric Exports 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Agric Exports '!$B$7:$F$7</c:f>
              <c:numCache>
                <c:formatCode>"R"\ #,##0</c:formatCode>
                <c:ptCount val="5"/>
                <c:pt idx="0">
                  <c:v>38868365</c:v>
                </c:pt>
                <c:pt idx="1">
                  <c:v>44960430</c:v>
                </c:pt>
                <c:pt idx="2">
                  <c:v>83833815</c:v>
                </c:pt>
                <c:pt idx="3">
                  <c:v>94155267</c:v>
                </c:pt>
                <c:pt idx="4">
                  <c:v>123176122</c:v>
                </c:pt>
              </c:numCache>
            </c:numRef>
          </c:val>
        </c:ser>
        <c:ser>
          <c:idx val="1"/>
          <c:order val="1"/>
          <c:tx>
            <c:strRef>
              <c:f>'KZN Agric Exports '!$A$8</c:f>
              <c:strCache>
                <c:ptCount val="1"/>
                <c:pt idx="0">
                  <c:v>Vegetable products</c:v>
                </c:pt>
              </c:strCache>
            </c:strRef>
          </c:tx>
          <c:cat>
            <c:strRef>
              <c:f>'KZN Agric Exports 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Agric Exports '!$B$8:$F$8</c:f>
              <c:numCache>
                <c:formatCode>"R"\ #,##0</c:formatCode>
                <c:ptCount val="5"/>
                <c:pt idx="0">
                  <c:v>1145902009</c:v>
                </c:pt>
                <c:pt idx="1">
                  <c:v>796049009</c:v>
                </c:pt>
                <c:pt idx="2">
                  <c:v>488418163</c:v>
                </c:pt>
                <c:pt idx="3">
                  <c:v>515591768</c:v>
                </c:pt>
                <c:pt idx="4">
                  <c:v>326946351</c:v>
                </c:pt>
              </c:numCache>
            </c:numRef>
          </c:val>
        </c:ser>
        <c:ser>
          <c:idx val="2"/>
          <c:order val="2"/>
          <c:tx>
            <c:strRef>
              <c:f>'KZN Agric Exports '!$A$9</c:f>
              <c:strCache>
                <c:ptCount val="1"/>
                <c:pt idx="0">
                  <c:v>Animal or vegetable fats &amp; oils &amp; their cleavage products; prepared edible fats; animal &amp; vegetable waxes</c:v>
                </c:pt>
              </c:strCache>
            </c:strRef>
          </c:tx>
          <c:cat>
            <c:strRef>
              <c:f>'KZN Agric Exports 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Agric Exports '!$B$9:$F$9</c:f>
              <c:numCache>
                <c:formatCode>"R"\ #,##0</c:formatCode>
                <c:ptCount val="5"/>
                <c:pt idx="0">
                  <c:v>78548079</c:v>
                </c:pt>
                <c:pt idx="1">
                  <c:v>244810751</c:v>
                </c:pt>
                <c:pt idx="2">
                  <c:v>324965109</c:v>
                </c:pt>
                <c:pt idx="3">
                  <c:v>413515031</c:v>
                </c:pt>
                <c:pt idx="4">
                  <c:v>661766519</c:v>
                </c:pt>
              </c:numCache>
            </c:numRef>
          </c:val>
        </c:ser>
        <c:shape val="cylinder"/>
        <c:axId val="75858688"/>
        <c:axId val="75860224"/>
        <c:axId val="0"/>
      </c:bar3DChart>
      <c:catAx>
        <c:axId val="75858688"/>
        <c:scaling>
          <c:orientation val="minMax"/>
        </c:scaling>
        <c:axPos val="b"/>
        <c:tickLblPos val="nextTo"/>
        <c:crossAx val="75860224"/>
        <c:crosses val="autoZero"/>
        <c:auto val="1"/>
        <c:lblAlgn val="ctr"/>
        <c:lblOffset val="100"/>
      </c:catAx>
      <c:valAx>
        <c:axId val="75860224"/>
        <c:scaling>
          <c:orientation val="minMax"/>
        </c:scaling>
        <c:axPos val="l"/>
        <c:majorGridlines/>
        <c:numFmt formatCode="&quot;R&quot;\ #,##0" sourceLinked="1"/>
        <c:tickLblPos val="nextTo"/>
        <c:crossAx val="758586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/>
          <a:lstStyle/>
          <a:p>
            <a:pPr>
              <a:defRPr/>
            </a:pPr>
            <a:r>
              <a:rPr lang="en-US"/>
              <a:t>KZN Agricultural Exports Worldwide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'KZN Agri Exports to World'!$A$7</c:f>
              <c:strCache>
                <c:ptCount val="1"/>
                <c:pt idx="0">
                  <c:v>Live animals, animal products </c:v>
                </c:pt>
              </c:strCache>
            </c:strRef>
          </c:tx>
          <c:cat>
            <c:strRef>
              <c:f>'KZN Agri Exports to World'!$B$6:$F$6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 Exports to World'!$B$7:$F$7</c:f>
              <c:numCache>
                <c:formatCode>"R"\ #,##0</c:formatCode>
                <c:ptCount val="5"/>
                <c:pt idx="0">
                  <c:v>180175444</c:v>
                </c:pt>
                <c:pt idx="1">
                  <c:v>139330169</c:v>
                </c:pt>
                <c:pt idx="2">
                  <c:v>114938553</c:v>
                </c:pt>
                <c:pt idx="3">
                  <c:v>144719754</c:v>
                </c:pt>
                <c:pt idx="4">
                  <c:v>174232979</c:v>
                </c:pt>
              </c:numCache>
            </c:numRef>
          </c:val>
        </c:ser>
        <c:ser>
          <c:idx val="1"/>
          <c:order val="1"/>
          <c:tx>
            <c:strRef>
              <c:f>'KZN Agri Exports to World'!$A$8</c:f>
              <c:strCache>
                <c:ptCount val="1"/>
                <c:pt idx="0">
                  <c:v>Vegetable products </c:v>
                </c:pt>
              </c:strCache>
            </c:strRef>
          </c:tx>
          <c:cat>
            <c:strRef>
              <c:f>'KZN Agri Exports to World'!$B$6:$F$6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 Exports to World'!$B$8:$F$8</c:f>
              <c:numCache>
                <c:formatCode>"R"\ #,##0</c:formatCode>
                <c:ptCount val="5"/>
                <c:pt idx="0">
                  <c:v>1381866973</c:v>
                </c:pt>
                <c:pt idx="1">
                  <c:v>946225393</c:v>
                </c:pt>
                <c:pt idx="2">
                  <c:v>654727922</c:v>
                </c:pt>
                <c:pt idx="3">
                  <c:v>1084914018</c:v>
                </c:pt>
                <c:pt idx="4">
                  <c:v>637624522</c:v>
                </c:pt>
              </c:numCache>
            </c:numRef>
          </c:val>
        </c:ser>
        <c:ser>
          <c:idx val="2"/>
          <c:order val="2"/>
          <c:tx>
            <c:strRef>
              <c:f>'KZN Agri Exports to World'!$A$9</c:f>
              <c:strCache>
                <c:ptCount val="1"/>
                <c:pt idx="0">
                  <c:v>Animal or vegetable fats &amp; oils &amp; their cleavage products; prepared edible fats; animal &amp; vegetable waxes </c:v>
                </c:pt>
              </c:strCache>
            </c:strRef>
          </c:tx>
          <c:cat>
            <c:strRef>
              <c:f>'KZN Agri Exports to World'!$B$6:$F$6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 Exports to World'!$B$9:$F$9</c:f>
              <c:numCache>
                <c:formatCode>"R"\ #,##0</c:formatCode>
                <c:ptCount val="5"/>
                <c:pt idx="0">
                  <c:v>109410572</c:v>
                </c:pt>
                <c:pt idx="1">
                  <c:v>245553366</c:v>
                </c:pt>
                <c:pt idx="2">
                  <c:v>342617224</c:v>
                </c:pt>
                <c:pt idx="3">
                  <c:v>413799275</c:v>
                </c:pt>
                <c:pt idx="4">
                  <c:v>665200200</c:v>
                </c:pt>
              </c:numCache>
            </c:numRef>
          </c:val>
        </c:ser>
        <c:ser>
          <c:idx val="3"/>
          <c:order val="3"/>
          <c:tx>
            <c:strRef>
              <c:f>'KZN Agri Exports to World'!$A$10</c:f>
              <c:strCache>
                <c:ptCount val="1"/>
                <c:pt idx="0">
                  <c:v>Prepared foodstuffs; beverages, spirits &amp; vinegar; tobacco &amp; manufactured tobacco substitutes</c:v>
                </c:pt>
              </c:strCache>
            </c:strRef>
          </c:tx>
          <c:cat>
            <c:strRef>
              <c:f>'KZN Agri Exports to World'!$B$6:$F$6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'KZN Agri Exports to World'!$B$10:$F$10</c:f>
              <c:numCache>
                <c:formatCode>"R"\ #,##0</c:formatCode>
                <c:ptCount val="5"/>
                <c:pt idx="0">
                  <c:v>2243945885</c:v>
                </c:pt>
                <c:pt idx="1">
                  <c:v>3300756573</c:v>
                </c:pt>
                <c:pt idx="2">
                  <c:v>2273179481</c:v>
                </c:pt>
                <c:pt idx="3">
                  <c:v>1189257591</c:v>
                </c:pt>
                <c:pt idx="4">
                  <c:v>1745986321</c:v>
                </c:pt>
              </c:numCache>
            </c:numRef>
          </c:val>
        </c:ser>
        <c:shape val="box"/>
        <c:axId val="79189120"/>
        <c:axId val="79190656"/>
        <c:axId val="0"/>
      </c:bar3DChart>
      <c:catAx>
        <c:axId val="79189120"/>
        <c:scaling>
          <c:orientation val="minMax"/>
        </c:scaling>
        <c:axPos val="b"/>
        <c:tickLblPos val="nextTo"/>
        <c:crossAx val="79190656"/>
        <c:crosses val="autoZero"/>
        <c:auto val="1"/>
        <c:lblAlgn val="ctr"/>
        <c:lblOffset val="100"/>
      </c:catAx>
      <c:valAx>
        <c:axId val="79190656"/>
        <c:scaling>
          <c:orientation val="minMax"/>
        </c:scaling>
        <c:axPos val="l"/>
        <c:majorGridlines/>
        <c:numFmt formatCode="&quot;R&quot;\ #,##0" sourceLinked="1"/>
        <c:tickLblPos val="nextTo"/>
        <c:crossAx val="791891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077FB-584C-40B2-ADF7-559989CC03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8F2FE81-1C03-4DE1-82F3-D1FAAFAD4226}">
      <dgm:prSet phldrT="[Text]" custT="1"/>
      <dgm:spPr/>
      <dgm:t>
        <a:bodyPr/>
        <a:lstStyle/>
        <a:p>
          <a:r>
            <a:rPr lang="en-ZA" sz="1800" b="1" dirty="0" smtClean="0">
              <a:latin typeface="Arial" pitchFamily="34" charset="0"/>
              <a:cs typeface="Arial" pitchFamily="34" charset="0"/>
            </a:rPr>
            <a:t>KWAZULU-NATAL THE TRADE HUB OF THE COUNTRY   </a:t>
          </a:r>
          <a:endParaRPr lang="en-ZA" sz="1800" dirty="0">
            <a:latin typeface="Arial" pitchFamily="34" charset="0"/>
            <a:cs typeface="Arial" pitchFamily="34" charset="0"/>
          </a:endParaRPr>
        </a:p>
      </dgm:t>
    </dgm:pt>
    <dgm:pt modelId="{8682D751-BF58-4D6B-8A67-31057CBB50F1}" type="parTrans" cxnId="{3E021344-A4AC-4100-BCCE-0D4988D86D64}">
      <dgm:prSet/>
      <dgm:spPr/>
      <dgm:t>
        <a:bodyPr/>
        <a:lstStyle/>
        <a:p>
          <a:endParaRPr lang="en-ZA"/>
        </a:p>
      </dgm:t>
    </dgm:pt>
    <dgm:pt modelId="{DAD28FB4-8241-422F-8C41-222ABEF739D1}" type="sibTrans" cxnId="{3E021344-A4AC-4100-BCCE-0D4988D86D64}">
      <dgm:prSet/>
      <dgm:spPr/>
      <dgm:t>
        <a:bodyPr/>
        <a:lstStyle/>
        <a:p>
          <a:endParaRPr lang="en-ZA"/>
        </a:p>
      </dgm:t>
    </dgm:pt>
    <dgm:pt modelId="{81B291F8-777D-42BF-B9C8-11312A64CB59}">
      <dgm:prSet phldrT="[Text]" custT="1"/>
      <dgm:spPr/>
      <dgm:t>
        <a:bodyPr/>
        <a:lstStyle/>
        <a:p>
          <a:r>
            <a:rPr lang="en-ZA" sz="1800" b="1" dirty="0" smtClean="0">
              <a:latin typeface="Arial" pitchFamily="34" charset="0"/>
              <a:cs typeface="Arial" pitchFamily="34" charset="0"/>
            </a:rPr>
            <a:t>TRADE </a:t>
          </a:r>
          <a:r>
            <a:rPr lang="tr-TR" sz="1800" b="1" dirty="0" smtClean="0">
              <a:latin typeface="Arial" pitchFamily="34" charset="0"/>
              <a:cs typeface="Arial" pitchFamily="34" charset="0"/>
            </a:rPr>
            <a:t>AND </a:t>
          </a:r>
          <a:r>
            <a:rPr lang="en-ZA" sz="1800" b="1" dirty="0" smtClean="0">
              <a:latin typeface="Arial" pitchFamily="34" charset="0"/>
              <a:cs typeface="Arial" pitchFamily="34" charset="0"/>
            </a:rPr>
            <a:t>INVESTMENT KWAZULU-NATAL</a:t>
          </a:r>
          <a:endParaRPr lang="en-ZA" sz="1800" b="1" dirty="0">
            <a:latin typeface="Arial" pitchFamily="34" charset="0"/>
            <a:cs typeface="Arial" pitchFamily="34" charset="0"/>
          </a:endParaRPr>
        </a:p>
      </dgm:t>
    </dgm:pt>
    <dgm:pt modelId="{60CFF7A3-D444-46CD-B725-2C15D75A5BF8}" type="parTrans" cxnId="{435C232E-AA44-4DB8-AD07-E2AD4FE5BBD5}">
      <dgm:prSet/>
      <dgm:spPr/>
      <dgm:t>
        <a:bodyPr/>
        <a:lstStyle/>
        <a:p>
          <a:endParaRPr lang="en-ZA"/>
        </a:p>
      </dgm:t>
    </dgm:pt>
    <dgm:pt modelId="{38D09AA4-7B6C-41EB-A99E-5F5681156F21}" type="sibTrans" cxnId="{435C232E-AA44-4DB8-AD07-E2AD4FE5BBD5}">
      <dgm:prSet/>
      <dgm:spPr/>
      <dgm:t>
        <a:bodyPr/>
        <a:lstStyle/>
        <a:p>
          <a:endParaRPr lang="en-ZA"/>
        </a:p>
      </dgm:t>
    </dgm:pt>
    <dgm:pt modelId="{480F643E-FC1C-46F9-8C82-57747274B298}">
      <dgm:prSet phldrT="[Text]" custT="1"/>
      <dgm:spPr/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ROLE OF TRADE DEVELOPMENT &amp; PROMOTION</a:t>
          </a:r>
          <a:endParaRPr lang="en-ZA" sz="1800" b="1" dirty="0">
            <a:latin typeface="Arial" pitchFamily="34" charset="0"/>
            <a:cs typeface="Arial" pitchFamily="34" charset="0"/>
          </a:endParaRPr>
        </a:p>
      </dgm:t>
    </dgm:pt>
    <dgm:pt modelId="{D7AE18A1-12EC-4B3B-9C6A-63ED7308FDDE}" type="parTrans" cxnId="{63B48C56-D7F3-4AC3-8B8C-38F4B7F839A4}">
      <dgm:prSet/>
      <dgm:spPr/>
      <dgm:t>
        <a:bodyPr/>
        <a:lstStyle/>
        <a:p>
          <a:endParaRPr lang="en-ZA"/>
        </a:p>
      </dgm:t>
    </dgm:pt>
    <dgm:pt modelId="{81EBF952-1D75-4A11-9CC5-54E7BA8A8959}" type="sibTrans" cxnId="{63B48C56-D7F3-4AC3-8B8C-38F4B7F839A4}">
      <dgm:prSet/>
      <dgm:spPr/>
      <dgm:t>
        <a:bodyPr/>
        <a:lstStyle/>
        <a:p>
          <a:endParaRPr lang="en-ZA"/>
        </a:p>
      </dgm:t>
    </dgm:pt>
    <dgm:pt modelId="{44452159-CDF9-4F45-8628-4993FE3341AB}">
      <dgm:prSet custT="1"/>
      <dgm:spPr/>
      <dgm:t>
        <a:bodyPr/>
        <a:lstStyle/>
        <a:p>
          <a:r>
            <a:rPr lang="tr-TR" sz="1800" b="1" dirty="0" smtClean="0">
              <a:latin typeface="Arial" pitchFamily="34" charset="0"/>
              <a:cs typeface="Arial" pitchFamily="34" charset="0"/>
            </a:rPr>
            <a:t>TRADE DEVELOPMENT &amp; PROMOTION</a:t>
          </a:r>
          <a:r>
            <a:rPr lang="en-ZA" sz="1800" b="1" dirty="0" smtClean="0">
              <a:latin typeface="Arial" pitchFamily="34" charset="0"/>
              <a:cs typeface="Arial" pitchFamily="34" charset="0"/>
            </a:rPr>
            <a:t> ACTIVITIES</a:t>
          </a:r>
          <a:r>
            <a:rPr lang="tr-TR" sz="1800" b="1" dirty="0" smtClean="0">
              <a:latin typeface="Arial" pitchFamily="34" charset="0"/>
              <a:cs typeface="Arial" pitchFamily="34" charset="0"/>
            </a:rPr>
            <a:t> </a:t>
          </a:r>
          <a:endParaRPr lang="en-ZA" sz="1800" b="1" dirty="0">
            <a:latin typeface="Arial" pitchFamily="34" charset="0"/>
            <a:cs typeface="Arial" pitchFamily="34" charset="0"/>
          </a:endParaRPr>
        </a:p>
      </dgm:t>
    </dgm:pt>
    <dgm:pt modelId="{E53D402F-81E6-47AC-A138-BD4AB7FF4380}" type="parTrans" cxnId="{60EDE7A0-AF8B-49D8-9CDF-4BCC490DD036}">
      <dgm:prSet/>
      <dgm:spPr/>
      <dgm:t>
        <a:bodyPr/>
        <a:lstStyle/>
        <a:p>
          <a:endParaRPr lang="en-ZA"/>
        </a:p>
      </dgm:t>
    </dgm:pt>
    <dgm:pt modelId="{B873DAD9-856D-4110-B1F1-7B7D259B052D}" type="sibTrans" cxnId="{60EDE7A0-AF8B-49D8-9CDF-4BCC490DD036}">
      <dgm:prSet/>
      <dgm:spPr/>
      <dgm:t>
        <a:bodyPr/>
        <a:lstStyle/>
        <a:p>
          <a:endParaRPr lang="en-ZA"/>
        </a:p>
      </dgm:t>
    </dgm:pt>
    <dgm:pt modelId="{FBA6013A-10C3-4B47-AE30-3C8047F82FA6}">
      <dgm:prSet custT="1"/>
      <dgm:spPr/>
      <dgm:t>
        <a:bodyPr/>
        <a:lstStyle/>
        <a:p>
          <a:r>
            <a:rPr lang="en-US" sz="1800" b="1" dirty="0" smtClean="0">
              <a:latin typeface="Arial" pitchFamily="34" charset="0"/>
              <a:ea typeface="MS PGothic" pitchFamily="34" charset="-128"/>
              <a:cs typeface="Arial" pitchFamily="34" charset="0"/>
            </a:rPr>
            <a:t>TRADE </a:t>
          </a:r>
          <a:r>
            <a:rPr lang="tr-TR" sz="1800" b="1" dirty="0" smtClean="0">
              <a:latin typeface="Arial" pitchFamily="34" charset="0"/>
              <a:ea typeface="MS PGothic" pitchFamily="34" charset="-128"/>
              <a:cs typeface="Arial" pitchFamily="34" charset="0"/>
            </a:rPr>
            <a:t>TRENDS </a:t>
          </a:r>
          <a:r>
            <a:rPr lang="en-US" sz="1800" b="1" dirty="0" smtClean="0">
              <a:latin typeface="Arial" pitchFamily="34" charset="0"/>
              <a:ea typeface="MS PGothic" pitchFamily="34" charset="-128"/>
              <a:cs typeface="Arial" pitchFamily="34" charset="0"/>
            </a:rPr>
            <a:t>AND </a:t>
          </a:r>
          <a:r>
            <a:rPr lang="tr-TR" sz="1800" b="1" dirty="0" smtClean="0">
              <a:latin typeface="Arial" pitchFamily="34" charset="0"/>
              <a:ea typeface="MS PGothic" pitchFamily="34" charset="-128"/>
              <a:cs typeface="Arial" pitchFamily="34" charset="0"/>
            </a:rPr>
            <a:t>STATISTICS </a:t>
          </a:r>
          <a:r>
            <a:rPr lang="en-US" sz="1800" b="1" dirty="0" smtClean="0">
              <a:latin typeface="Arial" pitchFamily="34" charset="0"/>
              <a:ea typeface="MS PGothic" pitchFamily="34" charset="-128"/>
              <a:cs typeface="Arial" pitchFamily="34" charset="0"/>
            </a:rPr>
            <a:t> </a:t>
          </a:r>
          <a:endParaRPr lang="en-ZA" sz="1800" dirty="0">
            <a:latin typeface="Arial" pitchFamily="34" charset="0"/>
            <a:cs typeface="Arial" pitchFamily="34" charset="0"/>
          </a:endParaRPr>
        </a:p>
      </dgm:t>
    </dgm:pt>
    <dgm:pt modelId="{569C26A0-CC80-4E37-9193-51C89893403A}" type="parTrans" cxnId="{0A3D8C2E-D9CA-41FC-84EF-7CCAC74A8519}">
      <dgm:prSet/>
      <dgm:spPr/>
      <dgm:t>
        <a:bodyPr/>
        <a:lstStyle/>
        <a:p>
          <a:endParaRPr lang="en-ZA"/>
        </a:p>
      </dgm:t>
    </dgm:pt>
    <dgm:pt modelId="{7F09669A-2A55-4F0A-A698-AB2B77BD097F}" type="sibTrans" cxnId="{0A3D8C2E-D9CA-41FC-84EF-7CCAC74A8519}">
      <dgm:prSet/>
      <dgm:spPr/>
      <dgm:t>
        <a:bodyPr/>
        <a:lstStyle/>
        <a:p>
          <a:endParaRPr lang="en-ZA"/>
        </a:p>
      </dgm:t>
    </dgm:pt>
    <dgm:pt modelId="{F91CFFCC-D3FE-469D-8EE9-52283ABD0042}">
      <dgm:prSet custT="1"/>
      <dgm:spPr/>
      <dgm:t>
        <a:bodyPr/>
        <a:lstStyle/>
        <a:p>
          <a:r>
            <a:rPr lang="en-ZA" sz="1800" b="1" dirty="0" smtClean="0">
              <a:latin typeface="Arial" pitchFamily="34" charset="0"/>
              <a:cs typeface="Arial" pitchFamily="34" charset="0"/>
            </a:rPr>
            <a:t>TRADE PROMOTION CALENDAR</a:t>
          </a:r>
          <a:endParaRPr lang="en-ZA" sz="1800" b="1" dirty="0">
            <a:latin typeface="Arial" pitchFamily="34" charset="0"/>
            <a:cs typeface="Arial" pitchFamily="34" charset="0"/>
          </a:endParaRPr>
        </a:p>
      </dgm:t>
    </dgm:pt>
    <dgm:pt modelId="{D11270B9-21A6-4513-9AE8-9C686C314BE3}" type="parTrans" cxnId="{10D5EACE-FAE8-458B-BD78-5E41A5583314}">
      <dgm:prSet/>
      <dgm:spPr/>
      <dgm:t>
        <a:bodyPr/>
        <a:lstStyle/>
        <a:p>
          <a:endParaRPr lang="en-ZA"/>
        </a:p>
      </dgm:t>
    </dgm:pt>
    <dgm:pt modelId="{1D899C1C-68E3-43EB-A930-F96E3D34BC0B}" type="sibTrans" cxnId="{10D5EACE-FAE8-458B-BD78-5E41A5583314}">
      <dgm:prSet/>
      <dgm:spPr/>
      <dgm:t>
        <a:bodyPr/>
        <a:lstStyle/>
        <a:p>
          <a:endParaRPr lang="en-ZA"/>
        </a:p>
      </dgm:t>
    </dgm:pt>
    <dgm:pt modelId="{F3F70AFF-31D0-4EDF-880C-510DAC12C4FD}" type="pres">
      <dgm:prSet presAssocID="{FD2077FB-584C-40B2-ADF7-559989CC03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2131E85-3BB4-4C31-8CB1-D26211C6E33D}" type="pres">
      <dgm:prSet presAssocID="{48F2FE81-1C03-4DE1-82F3-D1FAAFAD4226}" presName="parentLin" presStyleCnt="0"/>
      <dgm:spPr/>
    </dgm:pt>
    <dgm:pt modelId="{19DB91A6-A56A-4DC3-840A-36714C170ED4}" type="pres">
      <dgm:prSet presAssocID="{48F2FE81-1C03-4DE1-82F3-D1FAAFAD4226}" presName="parentLeftMargin" presStyleLbl="node1" presStyleIdx="0" presStyleCnt="6"/>
      <dgm:spPr/>
      <dgm:t>
        <a:bodyPr/>
        <a:lstStyle/>
        <a:p>
          <a:endParaRPr lang="en-ZA"/>
        </a:p>
      </dgm:t>
    </dgm:pt>
    <dgm:pt modelId="{3B317C99-706A-40DE-AB6A-00188E9B0600}" type="pres">
      <dgm:prSet presAssocID="{48F2FE81-1C03-4DE1-82F3-D1FAAFAD4226}" presName="parentText" presStyleLbl="node1" presStyleIdx="0" presStyleCnt="6" custScaleX="12608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528B35-3996-494A-8082-A77837FC8BC3}" type="pres">
      <dgm:prSet presAssocID="{48F2FE81-1C03-4DE1-82F3-D1FAAFAD4226}" presName="negativeSpace" presStyleCnt="0"/>
      <dgm:spPr/>
    </dgm:pt>
    <dgm:pt modelId="{05D448EB-7C65-4747-B4D5-15A3BD12F6E0}" type="pres">
      <dgm:prSet presAssocID="{48F2FE81-1C03-4DE1-82F3-D1FAAFAD4226}" presName="childText" presStyleLbl="conFgAcc1" presStyleIdx="0" presStyleCnt="6">
        <dgm:presLayoutVars>
          <dgm:bulletEnabled val="1"/>
        </dgm:presLayoutVars>
      </dgm:prSet>
      <dgm:spPr/>
    </dgm:pt>
    <dgm:pt modelId="{C0B45472-7899-498D-AD1B-BB04608AD8A2}" type="pres">
      <dgm:prSet presAssocID="{DAD28FB4-8241-422F-8C41-222ABEF739D1}" presName="spaceBetweenRectangles" presStyleCnt="0"/>
      <dgm:spPr/>
    </dgm:pt>
    <dgm:pt modelId="{9970EB3D-1773-48F9-9848-B2B152C42060}" type="pres">
      <dgm:prSet presAssocID="{81B291F8-777D-42BF-B9C8-11312A64CB59}" presName="parentLin" presStyleCnt="0"/>
      <dgm:spPr/>
    </dgm:pt>
    <dgm:pt modelId="{AC6AEE13-70F1-4B8C-BC47-F4DED7E07CC7}" type="pres">
      <dgm:prSet presAssocID="{81B291F8-777D-42BF-B9C8-11312A64CB59}" presName="parentLeftMargin" presStyleLbl="node1" presStyleIdx="0" presStyleCnt="6"/>
      <dgm:spPr/>
      <dgm:t>
        <a:bodyPr/>
        <a:lstStyle/>
        <a:p>
          <a:endParaRPr lang="en-ZA"/>
        </a:p>
      </dgm:t>
    </dgm:pt>
    <dgm:pt modelId="{F708D2BD-99A9-4958-95A8-B6429B825735}" type="pres">
      <dgm:prSet presAssocID="{81B291F8-777D-42BF-B9C8-11312A64CB59}" presName="parentText" presStyleLbl="node1" presStyleIdx="1" presStyleCnt="6" custScaleX="126083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FD40214-2FF7-421E-A8B3-7ABDC47C4915}" type="pres">
      <dgm:prSet presAssocID="{81B291F8-777D-42BF-B9C8-11312A64CB59}" presName="negativeSpace" presStyleCnt="0"/>
      <dgm:spPr/>
    </dgm:pt>
    <dgm:pt modelId="{7CFFE811-DD81-43F7-AA68-EFC88C5A47D2}" type="pres">
      <dgm:prSet presAssocID="{81B291F8-777D-42BF-B9C8-11312A64CB59}" presName="childText" presStyleLbl="conFgAcc1" presStyleIdx="1" presStyleCnt="6">
        <dgm:presLayoutVars>
          <dgm:bulletEnabled val="1"/>
        </dgm:presLayoutVars>
      </dgm:prSet>
      <dgm:spPr/>
    </dgm:pt>
    <dgm:pt modelId="{6F40108F-1B1D-4973-84AD-19B4AF823410}" type="pres">
      <dgm:prSet presAssocID="{38D09AA4-7B6C-41EB-A99E-5F5681156F21}" presName="spaceBetweenRectangles" presStyleCnt="0"/>
      <dgm:spPr/>
    </dgm:pt>
    <dgm:pt modelId="{A90F3609-A493-4B9D-A2E4-9F7288366E25}" type="pres">
      <dgm:prSet presAssocID="{480F643E-FC1C-46F9-8C82-57747274B298}" presName="parentLin" presStyleCnt="0"/>
      <dgm:spPr/>
    </dgm:pt>
    <dgm:pt modelId="{CD1D0FCE-6B79-4355-BF88-D60FBAFDC2BF}" type="pres">
      <dgm:prSet presAssocID="{480F643E-FC1C-46F9-8C82-57747274B298}" presName="parentLeftMargin" presStyleLbl="node1" presStyleIdx="1" presStyleCnt="6"/>
      <dgm:spPr/>
      <dgm:t>
        <a:bodyPr/>
        <a:lstStyle/>
        <a:p>
          <a:endParaRPr lang="en-ZA"/>
        </a:p>
      </dgm:t>
    </dgm:pt>
    <dgm:pt modelId="{942496C0-3613-45D3-BC49-585393325EEE}" type="pres">
      <dgm:prSet presAssocID="{480F643E-FC1C-46F9-8C82-57747274B298}" presName="parentText" presStyleLbl="node1" presStyleIdx="2" presStyleCnt="6" custScaleX="126083" custLinFactNeighborX="11111" custLinFactNeighborY="4262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62019E-636A-4A8B-8560-07595ECC4D49}" type="pres">
      <dgm:prSet presAssocID="{480F643E-FC1C-46F9-8C82-57747274B298}" presName="negativeSpace" presStyleCnt="0"/>
      <dgm:spPr/>
    </dgm:pt>
    <dgm:pt modelId="{EF5C9CA4-3F09-4C4A-9A85-736643D26F0D}" type="pres">
      <dgm:prSet presAssocID="{480F643E-FC1C-46F9-8C82-57747274B298}" presName="childText" presStyleLbl="conFgAcc1" presStyleIdx="2" presStyleCnt="6">
        <dgm:presLayoutVars>
          <dgm:bulletEnabled val="1"/>
        </dgm:presLayoutVars>
      </dgm:prSet>
      <dgm:spPr/>
    </dgm:pt>
    <dgm:pt modelId="{3FF25B7B-0668-4DAD-A835-05A71337E8E8}" type="pres">
      <dgm:prSet presAssocID="{81EBF952-1D75-4A11-9CC5-54E7BA8A8959}" presName="spaceBetweenRectangles" presStyleCnt="0"/>
      <dgm:spPr/>
    </dgm:pt>
    <dgm:pt modelId="{1440786D-CDE7-4F72-BD28-54910405896B}" type="pres">
      <dgm:prSet presAssocID="{FBA6013A-10C3-4B47-AE30-3C8047F82FA6}" presName="parentLin" presStyleCnt="0"/>
      <dgm:spPr/>
    </dgm:pt>
    <dgm:pt modelId="{B47BA443-83A0-4004-A16C-F9E3E1C4F2AE}" type="pres">
      <dgm:prSet presAssocID="{FBA6013A-10C3-4B47-AE30-3C8047F82FA6}" presName="parentLeftMargin" presStyleLbl="node1" presStyleIdx="2" presStyleCnt="6"/>
      <dgm:spPr/>
      <dgm:t>
        <a:bodyPr/>
        <a:lstStyle/>
        <a:p>
          <a:endParaRPr lang="en-ZA"/>
        </a:p>
      </dgm:t>
    </dgm:pt>
    <dgm:pt modelId="{86E1577B-51EE-4008-AF02-044CA1066803}" type="pres">
      <dgm:prSet presAssocID="{FBA6013A-10C3-4B47-AE30-3C8047F82FA6}" presName="parentText" presStyleLbl="node1" presStyleIdx="3" presStyleCnt="6" custScaleX="12736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339C586-CA56-44D1-B759-F63ECEA58420}" type="pres">
      <dgm:prSet presAssocID="{FBA6013A-10C3-4B47-AE30-3C8047F82FA6}" presName="negativeSpace" presStyleCnt="0"/>
      <dgm:spPr/>
    </dgm:pt>
    <dgm:pt modelId="{57B59A5B-78BA-46B2-AB91-7DA88A496711}" type="pres">
      <dgm:prSet presAssocID="{FBA6013A-10C3-4B47-AE30-3C8047F82FA6}" presName="childText" presStyleLbl="conFgAcc1" presStyleIdx="3" presStyleCnt="6">
        <dgm:presLayoutVars>
          <dgm:bulletEnabled val="1"/>
        </dgm:presLayoutVars>
      </dgm:prSet>
      <dgm:spPr/>
    </dgm:pt>
    <dgm:pt modelId="{E91069C2-0D6A-4091-9B34-26F0D104E4A4}" type="pres">
      <dgm:prSet presAssocID="{7F09669A-2A55-4F0A-A698-AB2B77BD097F}" presName="spaceBetweenRectangles" presStyleCnt="0"/>
      <dgm:spPr/>
    </dgm:pt>
    <dgm:pt modelId="{194283AE-542C-4A66-B16F-5D71D28FAB9A}" type="pres">
      <dgm:prSet presAssocID="{44452159-CDF9-4F45-8628-4993FE3341AB}" presName="parentLin" presStyleCnt="0"/>
      <dgm:spPr/>
    </dgm:pt>
    <dgm:pt modelId="{6C8E1D5B-9F67-4299-BFC9-0417244B1ED8}" type="pres">
      <dgm:prSet presAssocID="{44452159-CDF9-4F45-8628-4993FE3341AB}" presName="parentLeftMargin" presStyleLbl="node1" presStyleIdx="3" presStyleCnt="6"/>
      <dgm:spPr/>
      <dgm:t>
        <a:bodyPr/>
        <a:lstStyle/>
        <a:p>
          <a:endParaRPr lang="en-ZA"/>
        </a:p>
      </dgm:t>
    </dgm:pt>
    <dgm:pt modelId="{3CDFCB72-7009-4C6C-844C-34A1327B3CB8}" type="pres">
      <dgm:prSet presAssocID="{44452159-CDF9-4F45-8628-4993FE3341AB}" presName="parentText" presStyleLbl="node1" presStyleIdx="4" presStyleCnt="6" custScaleX="124579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FC690B0-F2A9-423E-8BE2-E314933190EF}" type="pres">
      <dgm:prSet presAssocID="{44452159-CDF9-4F45-8628-4993FE3341AB}" presName="negativeSpace" presStyleCnt="0"/>
      <dgm:spPr/>
    </dgm:pt>
    <dgm:pt modelId="{05340CB0-7D80-45A5-8FC4-1A292D90EEF2}" type="pres">
      <dgm:prSet presAssocID="{44452159-CDF9-4F45-8628-4993FE3341AB}" presName="childText" presStyleLbl="conFgAcc1" presStyleIdx="4" presStyleCnt="6">
        <dgm:presLayoutVars>
          <dgm:bulletEnabled val="1"/>
        </dgm:presLayoutVars>
      </dgm:prSet>
      <dgm:spPr/>
    </dgm:pt>
    <dgm:pt modelId="{195C5F9F-11E0-4AED-AAD4-8F03ADF4EC13}" type="pres">
      <dgm:prSet presAssocID="{B873DAD9-856D-4110-B1F1-7B7D259B052D}" presName="spaceBetweenRectangles" presStyleCnt="0"/>
      <dgm:spPr/>
    </dgm:pt>
    <dgm:pt modelId="{2F060D50-C753-4B99-BE0B-313C264AA39E}" type="pres">
      <dgm:prSet presAssocID="{F91CFFCC-D3FE-469D-8EE9-52283ABD0042}" presName="parentLin" presStyleCnt="0"/>
      <dgm:spPr/>
    </dgm:pt>
    <dgm:pt modelId="{31A1062F-9428-4B0F-A0C4-FFCC6D64FE99}" type="pres">
      <dgm:prSet presAssocID="{F91CFFCC-D3FE-469D-8EE9-52283ABD004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75A84CDE-8AFE-4D14-A5AA-25B949CAF38D}" type="pres">
      <dgm:prSet presAssocID="{F91CFFCC-D3FE-469D-8EE9-52283ABD0042}" presName="parentText" presStyleLbl="node1" presStyleIdx="5" presStyleCnt="6" custScaleX="1238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D51A3-A1B9-46AA-A813-6EA5BED87B09}" type="pres">
      <dgm:prSet presAssocID="{F91CFFCC-D3FE-469D-8EE9-52283ABD0042}" presName="negativeSpace" presStyleCnt="0"/>
      <dgm:spPr/>
    </dgm:pt>
    <dgm:pt modelId="{0B9ECB02-9C92-4D98-9A38-013A113BA371}" type="pres">
      <dgm:prSet presAssocID="{F91CFFCC-D3FE-469D-8EE9-52283ABD004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35C232E-AA44-4DB8-AD07-E2AD4FE5BBD5}" srcId="{FD2077FB-584C-40B2-ADF7-559989CC034E}" destId="{81B291F8-777D-42BF-B9C8-11312A64CB59}" srcOrd="1" destOrd="0" parTransId="{60CFF7A3-D444-46CD-B725-2C15D75A5BF8}" sibTransId="{38D09AA4-7B6C-41EB-A99E-5F5681156F21}"/>
    <dgm:cxn modelId="{0D5E1D1B-13C9-4DCD-9FD1-AD3609A1E9DF}" type="presOf" srcId="{FBA6013A-10C3-4B47-AE30-3C8047F82FA6}" destId="{B47BA443-83A0-4004-A16C-F9E3E1C4F2AE}" srcOrd="0" destOrd="0" presId="urn:microsoft.com/office/officeart/2005/8/layout/list1"/>
    <dgm:cxn modelId="{51567DA7-7CD7-45C2-8DCB-748FF0E11163}" type="presOf" srcId="{480F643E-FC1C-46F9-8C82-57747274B298}" destId="{CD1D0FCE-6B79-4355-BF88-D60FBAFDC2BF}" srcOrd="0" destOrd="0" presId="urn:microsoft.com/office/officeart/2005/8/layout/list1"/>
    <dgm:cxn modelId="{04F09215-2CCF-4EAF-82C0-3FBFDB958D01}" type="presOf" srcId="{48F2FE81-1C03-4DE1-82F3-D1FAAFAD4226}" destId="{19DB91A6-A56A-4DC3-840A-36714C170ED4}" srcOrd="0" destOrd="0" presId="urn:microsoft.com/office/officeart/2005/8/layout/list1"/>
    <dgm:cxn modelId="{B3FBC3C8-1D75-4B3F-A918-B8F4A58053F5}" type="presOf" srcId="{480F643E-FC1C-46F9-8C82-57747274B298}" destId="{942496C0-3613-45D3-BC49-585393325EEE}" srcOrd="1" destOrd="0" presId="urn:microsoft.com/office/officeart/2005/8/layout/list1"/>
    <dgm:cxn modelId="{10D5EACE-FAE8-458B-BD78-5E41A5583314}" srcId="{FD2077FB-584C-40B2-ADF7-559989CC034E}" destId="{F91CFFCC-D3FE-469D-8EE9-52283ABD0042}" srcOrd="5" destOrd="0" parTransId="{D11270B9-21A6-4513-9AE8-9C686C314BE3}" sibTransId="{1D899C1C-68E3-43EB-A930-F96E3D34BC0B}"/>
    <dgm:cxn modelId="{B5C7527A-7172-4BF5-9026-45358D3DF5D0}" type="presOf" srcId="{F91CFFCC-D3FE-469D-8EE9-52283ABD0042}" destId="{75A84CDE-8AFE-4D14-A5AA-25B949CAF38D}" srcOrd="1" destOrd="0" presId="urn:microsoft.com/office/officeart/2005/8/layout/list1"/>
    <dgm:cxn modelId="{CAB679A4-5581-48B2-A0E5-9D33F2BB3054}" type="presOf" srcId="{44452159-CDF9-4F45-8628-4993FE3341AB}" destId="{3CDFCB72-7009-4C6C-844C-34A1327B3CB8}" srcOrd="1" destOrd="0" presId="urn:microsoft.com/office/officeart/2005/8/layout/list1"/>
    <dgm:cxn modelId="{D37B10EF-E796-4EF2-8C11-3F8B0C8634BA}" type="presOf" srcId="{48F2FE81-1C03-4DE1-82F3-D1FAAFAD4226}" destId="{3B317C99-706A-40DE-AB6A-00188E9B0600}" srcOrd="1" destOrd="0" presId="urn:microsoft.com/office/officeart/2005/8/layout/list1"/>
    <dgm:cxn modelId="{C8E0B5AB-5F6D-413A-B081-3802C850B7B4}" type="presOf" srcId="{F91CFFCC-D3FE-469D-8EE9-52283ABD0042}" destId="{31A1062F-9428-4B0F-A0C4-FFCC6D64FE99}" srcOrd="0" destOrd="0" presId="urn:microsoft.com/office/officeart/2005/8/layout/list1"/>
    <dgm:cxn modelId="{3705B59D-5936-477B-9257-4D5BA09F0D73}" type="presOf" srcId="{81B291F8-777D-42BF-B9C8-11312A64CB59}" destId="{F708D2BD-99A9-4958-95A8-B6429B825735}" srcOrd="1" destOrd="0" presId="urn:microsoft.com/office/officeart/2005/8/layout/list1"/>
    <dgm:cxn modelId="{49A057B8-EDF1-4973-8401-A9EAA8E06277}" type="presOf" srcId="{FBA6013A-10C3-4B47-AE30-3C8047F82FA6}" destId="{86E1577B-51EE-4008-AF02-044CA1066803}" srcOrd="1" destOrd="0" presId="urn:microsoft.com/office/officeart/2005/8/layout/list1"/>
    <dgm:cxn modelId="{B725FE0D-C850-43CE-BA2A-252B59C5D3D4}" type="presOf" srcId="{81B291F8-777D-42BF-B9C8-11312A64CB59}" destId="{AC6AEE13-70F1-4B8C-BC47-F4DED7E07CC7}" srcOrd="0" destOrd="0" presId="urn:microsoft.com/office/officeart/2005/8/layout/list1"/>
    <dgm:cxn modelId="{0A3D8C2E-D9CA-41FC-84EF-7CCAC74A8519}" srcId="{FD2077FB-584C-40B2-ADF7-559989CC034E}" destId="{FBA6013A-10C3-4B47-AE30-3C8047F82FA6}" srcOrd="3" destOrd="0" parTransId="{569C26A0-CC80-4E37-9193-51C89893403A}" sibTransId="{7F09669A-2A55-4F0A-A698-AB2B77BD097F}"/>
    <dgm:cxn modelId="{60EDE7A0-AF8B-49D8-9CDF-4BCC490DD036}" srcId="{FD2077FB-584C-40B2-ADF7-559989CC034E}" destId="{44452159-CDF9-4F45-8628-4993FE3341AB}" srcOrd="4" destOrd="0" parTransId="{E53D402F-81E6-47AC-A138-BD4AB7FF4380}" sibTransId="{B873DAD9-856D-4110-B1F1-7B7D259B052D}"/>
    <dgm:cxn modelId="{265933D5-DF9F-4911-9927-CCBCA58070B5}" type="presOf" srcId="{44452159-CDF9-4F45-8628-4993FE3341AB}" destId="{6C8E1D5B-9F67-4299-BFC9-0417244B1ED8}" srcOrd="0" destOrd="0" presId="urn:microsoft.com/office/officeart/2005/8/layout/list1"/>
    <dgm:cxn modelId="{9358D1F8-1EF3-4BDF-9EC5-175715CBE0D7}" type="presOf" srcId="{FD2077FB-584C-40B2-ADF7-559989CC034E}" destId="{F3F70AFF-31D0-4EDF-880C-510DAC12C4FD}" srcOrd="0" destOrd="0" presId="urn:microsoft.com/office/officeart/2005/8/layout/list1"/>
    <dgm:cxn modelId="{3E021344-A4AC-4100-BCCE-0D4988D86D64}" srcId="{FD2077FB-584C-40B2-ADF7-559989CC034E}" destId="{48F2FE81-1C03-4DE1-82F3-D1FAAFAD4226}" srcOrd="0" destOrd="0" parTransId="{8682D751-BF58-4D6B-8A67-31057CBB50F1}" sibTransId="{DAD28FB4-8241-422F-8C41-222ABEF739D1}"/>
    <dgm:cxn modelId="{63B48C56-D7F3-4AC3-8B8C-38F4B7F839A4}" srcId="{FD2077FB-584C-40B2-ADF7-559989CC034E}" destId="{480F643E-FC1C-46F9-8C82-57747274B298}" srcOrd="2" destOrd="0" parTransId="{D7AE18A1-12EC-4B3B-9C6A-63ED7308FDDE}" sibTransId="{81EBF952-1D75-4A11-9CC5-54E7BA8A8959}"/>
    <dgm:cxn modelId="{41DA1537-BF21-4F28-8ED0-F2099C2919EA}" type="presParOf" srcId="{F3F70AFF-31D0-4EDF-880C-510DAC12C4FD}" destId="{92131E85-3BB4-4C31-8CB1-D26211C6E33D}" srcOrd="0" destOrd="0" presId="urn:microsoft.com/office/officeart/2005/8/layout/list1"/>
    <dgm:cxn modelId="{07E50DDD-D4B5-4983-9287-D54B32D00121}" type="presParOf" srcId="{92131E85-3BB4-4C31-8CB1-D26211C6E33D}" destId="{19DB91A6-A56A-4DC3-840A-36714C170ED4}" srcOrd="0" destOrd="0" presId="urn:microsoft.com/office/officeart/2005/8/layout/list1"/>
    <dgm:cxn modelId="{A9A1BE13-6BEB-44E0-997D-B6A3257C2539}" type="presParOf" srcId="{92131E85-3BB4-4C31-8CB1-D26211C6E33D}" destId="{3B317C99-706A-40DE-AB6A-00188E9B0600}" srcOrd="1" destOrd="0" presId="urn:microsoft.com/office/officeart/2005/8/layout/list1"/>
    <dgm:cxn modelId="{19F3C94E-4E67-4E1C-9FCB-2DDA776C1A0F}" type="presParOf" srcId="{F3F70AFF-31D0-4EDF-880C-510DAC12C4FD}" destId="{E0528B35-3996-494A-8082-A77837FC8BC3}" srcOrd="1" destOrd="0" presId="urn:microsoft.com/office/officeart/2005/8/layout/list1"/>
    <dgm:cxn modelId="{2CD9AD95-BFC5-430A-966F-8B6CCACE0466}" type="presParOf" srcId="{F3F70AFF-31D0-4EDF-880C-510DAC12C4FD}" destId="{05D448EB-7C65-4747-B4D5-15A3BD12F6E0}" srcOrd="2" destOrd="0" presId="urn:microsoft.com/office/officeart/2005/8/layout/list1"/>
    <dgm:cxn modelId="{6C56E4F2-A869-4919-8FF1-7AF774792334}" type="presParOf" srcId="{F3F70AFF-31D0-4EDF-880C-510DAC12C4FD}" destId="{C0B45472-7899-498D-AD1B-BB04608AD8A2}" srcOrd="3" destOrd="0" presId="urn:microsoft.com/office/officeart/2005/8/layout/list1"/>
    <dgm:cxn modelId="{CA423444-47BD-43CC-8603-B83E118EC2F1}" type="presParOf" srcId="{F3F70AFF-31D0-4EDF-880C-510DAC12C4FD}" destId="{9970EB3D-1773-48F9-9848-B2B152C42060}" srcOrd="4" destOrd="0" presId="urn:microsoft.com/office/officeart/2005/8/layout/list1"/>
    <dgm:cxn modelId="{514AC9C9-5C5E-4762-A106-90DEE709913D}" type="presParOf" srcId="{9970EB3D-1773-48F9-9848-B2B152C42060}" destId="{AC6AEE13-70F1-4B8C-BC47-F4DED7E07CC7}" srcOrd="0" destOrd="0" presId="urn:microsoft.com/office/officeart/2005/8/layout/list1"/>
    <dgm:cxn modelId="{D1013CF1-B0D3-486E-86BF-8947550ED34D}" type="presParOf" srcId="{9970EB3D-1773-48F9-9848-B2B152C42060}" destId="{F708D2BD-99A9-4958-95A8-B6429B825735}" srcOrd="1" destOrd="0" presId="urn:microsoft.com/office/officeart/2005/8/layout/list1"/>
    <dgm:cxn modelId="{FF11AD77-E63E-47ED-94D0-A0D87F309624}" type="presParOf" srcId="{F3F70AFF-31D0-4EDF-880C-510DAC12C4FD}" destId="{8FD40214-2FF7-421E-A8B3-7ABDC47C4915}" srcOrd="5" destOrd="0" presId="urn:microsoft.com/office/officeart/2005/8/layout/list1"/>
    <dgm:cxn modelId="{1A6251D6-1323-4605-B9D5-A123EA55C90E}" type="presParOf" srcId="{F3F70AFF-31D0-4EDF-880C-510DAC12C4FD}" destId="{7CFFE811-DD81-43F7-AA68-EFC88C5A47D2}" srcOrd="6" destOrd="0" presId="urn:microsoft.com/office/officeart/2005/8/layout/list1"/>
    <dgm:cxn modelId="{48919814-B03F-448D-8299-923C84F722AA}" type="presParOf" srcId="{F3F70AFF-31D0-4EDF-880C-510DAC12C4FD}" destId="{6F40108F-1B1D-4973-84AD-19B4AF823410}" srcOrd="7" destOrd="0" presId="urn:microsoft.com/office/officeart/2005/8/layout/list1"/>
    <dgm:cxn modelId="{CDC613CA-133A-47DD-B9A7-5DAD5D4F44AE}" type="presParOf" srcId="{F3F70AFF-31D0-4EDF-880C-510DAC12C4FD}" destId="{A90F3609-A493-4B9D-A2E4-9F7288366E25}" srcOrd="8" destOrd="0" presId="urn:microsoft.com/office/officeart/2005/8/layout/list1"/>
    <dgm:cxn modelId="{549BC5AD-2E62-4850-8FB3-3268C59F266C}" type="presParOf" srcId="{A90F3609-A493-4B9D-A2E4-9F7288366E25}" destId="{CD1D0FCE-6B79-4355-BF88-D60FBAFDC2BF}" srcOrd="0" destOrd="0" presId="urn:microsoft.com/office/officeart/2005/8/layout/list1"/>
    <dgm:cxn modelId="{DF5A4CA5-166C-42D0-9B78-598D5C35E781}" type="presParOf" srcId="{A90F3609-A493-4B9D-A2E4-9F7288366E25}" destId="{942496C0-3613-45D3-BC49-585393325EEE}" srcOrd="1" destOrd="0" presId="urn:microsoft.com/office/officeart/2005/8/layout/list1"/>
    <dgm:cxn modelId="{9A882946-FF43-463F-8202-10CE163EC086}" type="presParOf" srcId="{F3F70AFF-31D0-4EDF-880C-510DAC12C4FD}" destId="{1362019E-636A-4A8B-8560-07595ECC4D49}" srcOrd="9" destOrd="0" presId="urn:microsoft.com/office/officeart/2005/8/layout/list1"/>
    <dgm:cxn modelId="{CCB8E9D3-A1C7-41A3-AFEB-6D845C2ED0C5}" type="presParOf" srcId="{F3F70AFF-31D0-4EDF-880C-510DAC12C4FD}" destId="{EF5C9CA4-3F09-4C4A-9A85-736643D26F0D}" srcOrd="10" destOrd="0" presId="urn:microsoft.com/office/officeart/2005/8/layout/list1"/>
    <dgm:cxn modelId="{11E6D46E-D49F-46E7-9AF4-4FB57F70C2AA}" type="presParOf" srcId="{F3F70AFF-31D0-4EDF-880C-510DAC12C4FD}" destId="{3FF25B7B-0668-4DAD-A835-05A71337E8E8}" srcOrd="11" destOrd="0" presId="urn:microsoft.com/office/officeart/2005/8/layout/list1"/>
    <dgm:cxn modelId="{8515B358-4F2B-42BD-A095-76862DBCEBAF}" type="presParOf" srcId="{F3F70AFF-31D0-4EDF-880C-510DAC12C4FD}" destId="{1440786D-CDE7-4F72-BD28-54910405896B}" srcOrd="12" destOrd="0" presId="urn:microsoft.com/office/officeart/2005/8/layout/list1"/>
    <dgm:cxn modelId="{EF038E39-58E0-415B-89CE-90A7054AB42E}" type="presParOf" srcId="{1440786D-CDE7-4F72-BD28-54910405896B}" destId="{B47BA443-83A0-4004-A16C-F9E3E1C4F2AE}" srcOrd="0" destOrd="0" presId="urn:microsoft.com/office/officeart/2005/8/layout/list1"/>
    <dgm:cxn modelId="{3B473CFF-71D4-4026-B4F6-0E6530C2DC7A}" type="presParOf" srcId="{1440786D-CDE7-4F72-BD28-54910405896B}" destId="{86E1577B-51EE-4008-AF02-044CA1066803}" srcOrd="1" destOrd="0" presId="urn:microsoft.com/office/officeart/2005/8/layout/list1"/>
    <dgm:cxn modelId="{AB4D739E-C223-4411-88D1-4EB683AE5019}" type="presParOf" srcId="{F3F70AFF-31D0-4EDF-880C-510DAC12C4FD}" destId="{A339C586-CA56-44D1-B759-F63ECEA58420}" srcOrd="13" destOrd="0" presId="urn:microsoft.com/office/officeart/2005/8/layout/list1"/>
    <dgm:cxn modelId="{5F363ED4-A23E-4316-9321-1E6E7423ADA9}" type="presParOf" srcId="{F3F70AFF-31D0-4EDF-880C-510DAC12C4FD}" destId="{57B59A5B-78BA-46B2-AB91-7DA88A496711}" srcOrd="14" destOrd="0" presId="urn:microsoft.com/office/officeart/2005/8/layout/list1"/>
    <dgm:cxn modelId="{38566684-C813-4124-9A3A-1EBF939DA661}" type="presParOf" srcId="{F3F70AFF-31D0-4EDF-880C-510DAC12C4FD}" destId="{E91069C2-0D6A-4091-9B34-26F0D104E4A4}" srcOrd="15" destOrd="0" presId="urn:microsoft.com/office/officeart/2005/8/layout/list1"/>
    <dgm:cxn modelId="{C5A38F89-78DD-4776-9DE0-F336054AD378}" type="presParOf" srcId="{F3F70AFF-31D0-4EDF-880C-510DAC12C4FD}" destId="{194283AE-542C-4A66-B16F-5D71D28FAB9A}" srcOrd="16" destOrd="0" presId="urn:microsoft.com/office/officeart/2005/8/layout/list1"/>
    <dgm:cxn modelId="{2CAE97CD-D648-4481-9E01-6472D0D35310}" type="presParOf" srcId="{194283AE-542C-4A66-B16F-5D71D28FAB9A}" destId="{6C8E1D5B-9F67-4299-BFC9-0417244B1ED8}" srcOrd="0" destOrd="0" presId="urn:microsoft.com/office/officeart/2005/8/layout/list1"/>
    <dgm:cxn modelId="{8DC3B420-89C2-45DD-B900-43DB92DB3D78}" type="presParOf" srcId="{194283AE-542C-4A66-B16F-5D71D28FAB9A}" destId="{3CDFCB72-7009-4C6C-844C-34A1327B3CB8}" srcOrd="1" destOrd="0" presId="urn:microsoft.com/office/officeart/2005/8/layout/list1"/>
    <dgm:cxn modelId="{07F38428-3BA6-433B-BA2F-6355C18E449E}" type="presParOf" srcId="{F3F70AFF-31D0-4EDF-880C-510DAC12C4FD}" destId="{6FC690B0-F2A9-423E-8BE2-E314933190EF}" srcOrd="17" destOrd="0" presId="urn:microsoft.com/office/officeart/2005/8/layout/list1"/>
    <dgm:cxn modelId="{3323DB34-41A7-47DE-B675-44D621918D04}" type="presParOf" srcId="{F3F70AFF-31D0-4EDF-880C-510DAC12C4FD}" destId="{05340CB0-7D80-45A5-8FC4-1A292D90EEF2}" srcOrd="18" destOrd="0" presId="urn:microsoft.com/office/officeart/2005/8/layout/list1"/>
    <dgm:cxn modelId="{83702819-0463-42B1-9C37-16F52BBD6B58}" type="presParOf" srcId="{F3F70AFF-31D0-4EDF-880C-510DAC12C4FD}" destId="{195C5F9F-11E0-4AED-AAD4-8F03ADF4EC13}" srcOrd="19" destOrd="0" presId="urn:microsoft.com/office/officeart/2005/8/layout/list1"/>
    <dgm:cxn modelId="{93E1D1F2-02A4-417A-9D4B-7ACF92223D23}" type="presParOf" srcId="{F3F70AFF-31D0-4EDF-880C-510DAC12C4FD}" destId="{2F060D50-C753-4B99-BE0B-313C264AA39E}" srcOrd="20" destOrd="0" presId="urn:microsoft.com/office/officeart/2005/8/layout/list1"/>
    <dgm:cxn modelId="{6D197E6E-C91F-49C4-A095-6D1B8498B623}" type="presParOf" srcId="{2F060D50-C753-4B99-BE0B-313C264AA39E}" destId="{31A1062F-9428-4B0F-A0C4-FFCC6D64FE99}" srcOrd="0" destOrd="0" presId="urn:microsoft.com/office/officeart/2005/8/layout/list1"/>
    <dgm:cxn modelId="{1860BF94-34CF-4F9D-B44A-89C8D9A02804}" type="presParOf" srcId="{2F060D50-C753-4B99-BE0B-313C264AA39E}" destId="{75A84CDE-8AFE-4D14-A5AA-25B949CAF38D}" srcOrd="1" destOrd="0" presId="urn:microsoft.com/office/officeart/2005/8/layout/list1"/>
    <dgm:cxn modelId="{C9A1567C-16A8-498C-8ADE-D3809B14A63C}" type="presParOf" srcId="{F3F70AFF-31D0-4EDF-880C-510DAC12C4FD}" destId="{AD3D51A3-A1B9-46AA-A813-6EA5BED87B09}" srcOrd="21" destOrd="0" presId="urn:microsoft.com/office/officeart/2005/8/layout/list1"/>
    <dgm:cxn modelId="{6C471F2F-C1AC-454E-B242-F61F329321E2}" type="presParOf" srcId="{F3F70AFF-31D0-4EDF-880C-510DAC12C4FD}" destId="{0B9ECB02-9C92-4D98-9A38-013A113BA37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3EB8A-09B1-4AA7-BC84-2BA35D10D620}" type="doc">
      <dgm:prSet loTypeId="urn:microsoft.com/office/officeart/2005/8/layout/vList4#15" loCatId="list" qsTypeId="urn:microsoft.com/office/officeart/2005/8/quickstyle/simple1" qsCatId="simple" csTypeId="urn:microsoft.com/office/officeart/2005/8/colors/accent6_2" csCatId="accent6" phldr="1"/>
      <dgm:spPr/>
    </dgm:pt>
    <dgm:pt modelId="{6FB51797-3823-429D-B749-E21BE887C45C}">
      <dgm:prSet phldrT="[Text]" custT="1"/>
      <dgm:spPr/>
      <dgm:t>
        <a:bodyPr/>
        <a:lstStyle/>
        <a:p>
          <a:pPr marL="180975" indent="0" algn="l"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80975" indent="0" algn="l"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en-ZA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Durban</a:t>
          </a:r>
        </a:p>
        <a:p>
          <a:pPr marL="180975" indent="0" algn="l">
            <a:spcBef>
              <a:spcPts val="60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Largest &amp; Busiest Seaport  in SA</a:t>
          </a:r>
        </a:p>
        <a:p>
          <a:pPr marL="180975" indent="0" algn="l">
            <a:spcBef>
              <a:spcPts val="60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2.6 m TEU’s p.a.  - 64% exports</a:t>
          </a:r>
        </a:p>
        <a:p>
          <a:pPr marL="180975" indent="0" algn="l">
            <a:spcBef>
              <a:spcPts val="60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4 556 vessels  (35%)</a:t>
          </a:r>
        </a:p>
        <a:p>
          <a:pPr marL="180975" indent="0" algn="l">
            <a:spcBef>
              <a:spcPts val="60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Upgrade  - 4.5m TEU’s 2017</a:t>
          </a:r>
        </a:p>
        <a:p>
          <a:pPr marL="180975" indent="0" algn="l">
            <a:spcBef>
              <a:spcPts val="60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Houses South Africa's largest Car Terminal  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endParaRPr lang="en-ZA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07C8338-A97D-45A0-8230-6E8BD94D7AFD}" type="parTrans" cxnId="{EB6B726D-0710-4534-AF04-8A5B111CCE45}">
      <dgm:prSet/>
      <dgm:spPr/>
      <dgm:t>
        <a:bodyPr/>
        <a:lstStyle/>
        <a:p>
          <a:endParaRPr lang="en-ZA"/>
        </a:p>
      </dgm:t>
    </dgm:pt>
    <dgm:pt modelId="{79D68E68-158D-4E06-B1C9-4DB62793D8E4}" type="sibTrans" cxnId="{EB6B726D-0710-4534-AF04-8A5B111CCE45}">
      <dgm:prSet/>
      <dgm:spPr/>
      <dgm:t>
        <a:bodyPr/>
        <a:lstStyle/>
        <a:p>
          <a:endParaRPr lang="en-ZA"/>
        </a:p>
      </dgm:t>
    </dgm:pt>
    <dgm:pt modelId="{AA74A39F-8E31-42C4-B2E1-C3B8EC63F9D2}">
      <dgm:prSet phldrT="[Text]" custT="1"/>
      <dgm:spPr/>
      <dgm:t>
        <a:bodyPr/>
        <a:lstStyle/>
        <a:p>
          <a:pPr algn="l">
            <a:spcBef>
              <a:spcPct val="0"/>
            </a:spcBef>
            <a:spcAft>
              <a:spcPct val="3500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ct val="0"/>
            </a:spcBef>
            <a:spcAft>
              <a:spcPts val="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ct val="0"/>
            </a:spcBef>
            <a:spcAft>
              <a:spcPts val="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ct val="0"/>
            </a:spcBef>
            <a:spcAft>
              <a:spcPts val="0"/>
            </a:spcAft>
          </a:pPr>
          <a:endParaRPr lang="en-ZA" sz="1400" b="1" u="sng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ct val="0"/>
            </a:spcBef>
            <a:spcAft>
              <a:spcPts val="0"/>
            </a:spcAft>
          </a:pPr>
          <a:endParaRPr lang="en-ZA" sz="1400" b="1" u="sng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ct val="0"/>
            </a:spcBef>
            <a:spcAft>
              <a:spcPts val="0"/>
            </a:spcAft>
          </a:pPr>
          <a:r>
            <a:rPr lang="en-ZA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Dube TradePort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World Class Air Logistics Platform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2040 Hectares developed over 60 yrs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Dube City – 12 hectare site increasing to 24 hectares on completion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Agri</a:t>
          </a: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-Zone  - 64 hectares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Cyber-Zone 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algn="l">
            <a:spcBef>
              <a:spcPct val="0"/>
            </a:spcBef>
            <a:spcAft>
              <a:spcPct val="350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endParaRPr lang="en-ZA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ADF80E6-F043-40F9-9BDD-6E5B6FBDD964}" type="parTrans" cxnId="{8DECCC3B-0624-45D6-9AF5-4814C8BB755E}">
      <dgm:prSet/>
      <dgm:spPr/>
      <dgm:t>
        <a:bodyPr/>
        <a:lstStyle/>
        <a:p>
          <a:endParaRPr lang="en-ZA"/>
        </a:p>
      </dgm:t>
    </dgm:pt>
    <dgm:pt modelId="{971CF4D3-694C-4951-804F-859E205C4C91}" type="sibTrans" cxnId="{8DECCC3B-0624-45D6-9AF5-4814C8BB755E}">
      <dgm:prSet/>
      <dgm:spPr/>
      <dgm:t>
        <a:bodyPr/>
        <a:lstStyle/>
        <a:p>
          <a:endParaRPr lang="en-ZA"/>
        </a:p>
      </dgm:t>
    </dgm:pt>
    <dgm:pt modelId="{3D16CA9F-6F56-4FA9-8C4D-650CC55CDF6E}">
      <dgm:prSet phldrT="[Text]" custT="1"/>
      <dgm:spPr/>
      <dgm:t>
        <a:bodyPr/>
        <a:lstStyle/>
        <a:p>
          <a:pPr marL="177800" indent="0" algn="l">
            <a:spcBef>
              <a:spcPct val="0"/>
            </a:spcBef>
            <a:spcAft>
              <a:spcPts val="0"/>
            </a:spcAft>
          </a:pPr>
          <a:r>
            <a:rPr lang="en-ZA" sz="1400" b="1" u="sng" dirty="0" smtClean="0">
              <a:latin typeface="Tahoma" pitchFamily="34" charset="0"/>
              <a:ea typeface="Tahoma" pitchFamily="34" charset="0"/>
              <a:cs typeface="Tahoma" pitchFamily="34" charset="0"/>
            </a:rPr>
            <a:t>Richards Bay</a:t>
          </a:r>
        </a:p>
        <a:p>
          <a:pPr marL="177800" indent="0" algn="l">
            <a:spcBef>
              <a:spcPts val="0"/>
            </a:spcBef>
            <a:spcAft>
              <a:spcPts val="0"/>
            </a:spcAft>
          </a:pPr>
          <a:endParaRPr lang="en-ZA" sz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SA Premier Bulk Port – 82.6 metric tonnes  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Africa’s largest Coal Terminal  - 91 million tonnes per annum</a:t>
          </a:r>
        </a:p>
        <a:p>
          <a:pPr marL="177800" indent="0" algn="l">
            <a:spcBef>
              <a:spcPts val="600"/>
            </a:spcBef>
            <a:spcAft>
              <a:spcPts val="600"/>
            </a:spcAft>
          </a:pPr>
          <a:r>
            <a:rPr lang="en-ZA" sz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Home the one of SA’s Industrial Development Zones </a:t>
          </a:r>
          <a:endParaRPr lang="en-ZA" sz="12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C354ADF-1060-4853-A713-1ECB80B12BE3}" type="sibTrans" cxnId="{0EF88566-3452-42C1-8EB2-05D01D1AEBC9}">
      <dgm:prSet/>
      <dgm:spPr/>
      <dgm:t>
        <a:bodyPr/>
        <a:lstStyle/>
        <a:p>
          <a:endParaRPr lang="en-ZA"/>
        </a:p>
      </dgm:t>
    </dgm:pt>
    <dgm:pt modelId="{E51823CC-40CD-404A-8108-64A174174A02}" type="parTrans" cxnId="{0EF88566-3452-42C1-8EB2-05D01D1AEBC9}">
      <dgm:prSet/>
      <dgm:spPr/>
      <dgm:t>
        <a:bodyPr/>
        <a:lstStyle/>
        <a:p>
          <a:endParaRPr lang="en-ZA"/>
        </a:p>
      </dgm:t>
    </dgm:pt>
    <dgm:pt modelId="{3463E77E-5727-4007-9166-EA2B4A8AFE14}" type="pres">
      <dgm:prSet presAssocID="{84C3EB8A-09B1-4AA7-BC84-2BA35D10D620}" presName="linear" presStyleCnt="0">
        <dgm:presLayoutVars>
          <dgm:dir/>
          <dgm:resizeHandles val="exact"/>
        </dgm:presLayoutVars>
      </dgm:prSet>
      <dgm:spPr/>
    </dgm:pt>
    <dgm:pt modelId="{D0B2D57A-E14D-4456-88E3-D1BD76FD46DD}" type="pres">
      <dgm:prSet presAssocID="{6FB51797-3823-429D-B749-E21BE887C45C}" presName="comp" presStyleCnt="0"/>
      <dgm:spPr/>
    </dgm:pt>
    <dgm:pt modelId="{2F085CA4-64EF-4CE4-BBA7-56053E7037CC}" type="pres">
      <dgm:prSet presAssocID="{6FB51797-3823-429D-B749-E21BE887C45C}" presName="box" presStyleLbl="node1" presStyleIdx="0" presStyleCnt="3"/>
      <dgm:spPr/>
      <dgm:t>
        <a:bodyPr/>
        <a:lstStyle/>
        <a:p>
          <a:endParaRPr lang="en-ZA"/>
        </a:p>
      </dgm:t>
    </dgm:pt>
    <dgm:pt modelId="{B74958F5-CA4D-4ABB-A02D-87F54187C32B}" type="pres">
      <dgm:prSet presAssocID="{6FB51797-3823-429D-B749-E21BE887C45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1E5D3C-E6FB-44AE-AD03-80D28CC9B486}" type="pres">
      <dgm:prSet presAssocID="{6FB51797-3823-429D-B749-E21BE887C45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1945105-CB6F-4738-96BE-DA3B5DF13F72}" type="pres">
      <dgm:prSet presAssocID="{79D68E68-158D-4E06-B1C9-4DB62793D8E4}" presName="spacer" presStyleCnt="0"/>
      <dgm:spPr/>
    </dgm:pt>
    <dgm:pt modelId="{1C26E1A1-0958-4149-BCDF-5EF244966BBE}" type="pres">
      <dgm:prSet presAssocID="{3D16CA9F-6F56-4FA9-8C4D-650CC55CDF6E}" presName="comp" presStyleCnt="0"/>
      <dgm:spPr/>
    </dgm:pt>
    <dgm:pt modelId="{76CD9EED-4433-4FA1-BC34-A9131BBDF6A3}" type="pres">
      <dgm:prSet presAssocID="{3D16CA9F-6F56-4FA9-8C4D-650CC55CDF6E}" presName="box" presStyleLbl="node1" presStyleIdx="1" presStyleCnt="3"/>
      <dgm:spPr/>
      <dgm:t>
        <a:bodyPr/>
        <a:lstStyle/>
        <a:p>
          <a:endParaRPr lang="en-ZA"/>
        </a:p>
      </dgm:t>
    </dgm:pt>
    <dgm:pt modelId="{F1943CC4-783F-4462-B4C8-2E0A25E8178C}" type="pres">
      <dgm:prSet presAssocID="{3D16CA9F-6F56-4FA9-8C4D-650CC55CDF6E}" presName="img" presStyleLbl="fgImgPlace1" presStyleIdx="1" presStyleCnt="3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C567F883-8848-43F8-92C5-6FE86F1429A0}" type="pres">
      <dgm:prSet presAssocID="{3D16CA9F-6F56-4FA9-8C4D-650CC55CDF6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4728C48-2E52-48FB-B89A-8BA0499A1587}" type="pres">
      <dgm:prSet presAssocID="{EC354ADF-1060-4853-A713-1ECB80B12BE3}" presName="spacer" presStyleCnt="0"/>
      <dgm:spPr/>
    </dgm:pt>
    <dgm:pt modelId="{9082EFA8-06CD-4BFC-AE3A-7522F381AAF9}" type="pres">
      <dgm:prSet presAssocID="{AA74A39F-8E31-42C4-B2E1-C3B8EC63F9D2}" presName="comp" presStyleCnt="0"/>
      <dgm:spPr/>
    </dgm:pt>
    <dgm:pt modelId="{8D418B39-DF2F-4F2F-BFFD-8C63E404D7E6}" type="pres">
      <dgm:prSet presAssocID="{AA74A39F-8E31-42C4-B2E1-C3B8EC63F9D2}" presName="box" presStyleLbl="node1" presStyleIdx="2" presStyleCnt="3"/>
      <dgm:spPr/>
      <dgm:t>
        <a:bodyPr/>
        <a:lstStyle/>
        <a:p>
          <a:endParaRPr lang="en-ZA"/>
        </a:p>
      </dgm:t>
    </dgm:pt>
    <dgm:pt modelId="{2339AEB4-F375-42D0-955B-2C8191AD4673}" type="pres">
      <dgm:prSet presAssocID="{AA74A39F-8E31-42C4-B2E1-C3B8EC63F9D2}" presName="img" presStyleLbl="fgImgPlace1" presStyleIdx="2" presStyleCnt="3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</dgm:spPr>
    </dgm:pt>
    <dgm:pt modelId="{A2B82D6B-9CF0-442E-A150-70E5A07F06C8}" type="pres">
      <dgm:prSet presAssocID="{AA74A39F-8E31-42C4-B2E1-C3B8EC63F9D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DECCC3B-0624-45D6-9AF5-4814C8BB755E}" srcId="{84C3EB8A-09B1-4AA7-BC84-2BA35D10D620}" destId="{AA74A39F-8E31-42C4-B2E1-C3B8EC63F9D2}" srcOrd="2" destOrd="0" parTransId="{AADF80E6-F043-40F9-9BDD-6E5B6FBDD964}" sibTransId="{971CF4D3-694C-4951-804F-859E205C4C91}"/>
    <dgm:cxn modelId="{8121ECBA-6956-4AC2-837E-916FE2AA19C8}" type="presOf" srcId="{AA74A39F-8E31-42C4-B2E1-C3B8EC63F9D2}" destId="{A2B82D6B-9CF0-442E-A150-70E5A07F06C8}" srcOrd="1" destOrd="0" presId="urn:microsoft.com/office/officeart/2005/8/layout/vList4#15"/>
    <dgm:cxn modelId="{60B7A4AD-6486-4CAD-A543-271119D071A8}" type="presOf" srcId="{AA74A39F-8E31-42C4-B2E1-C3B8EC63F9D2}" destId="{8D418B39-DF2F-4F2F-BFFD-8C63E404D7E6}" srcOrd="0" destOrd="0" presId="urn:microsoft.com/office/officeart/2005/8/layout/vList4#15"/>
    <dgm:cxn modelId="{0EF88566-3452-42C1-8EB2-05D01D1AEBC9}" srcId="{84C3EB8A-09B1-4AA7-BC84-2BA35D10D620}" destId="{3D16CA9F-6F56-4FA9-8C4D-650CC55CDF6E}" srcOrd="1" destOrd="0" parTransId="{E51823CC-40CD-404A-8108-64A174174A02}" sibTransId="{EC354ADF-1060-4853-A713-1ECB80B12BE3}"/>
    <dgm:cxn modelId="{25ECE064-F59D-473F-A9A8-00824013C049}" type="presOf" srcId="{84C3EB8A-09B1-4AA7-BC84-2BA35D10D620}" destId="{3463E77E-5727-4007-9166-EA2B4A8AFE14}" srcOrd="0" destOrd="0" presId="urn:microsoft.com/office/officeart/2005/8/layout/vList4#15"/>
    <dgm:cxn modelId="{EB6B726D-0710-4534-AF04-8A5B111CCE45}" srcId="{84C3EB8A-09B1-4AA7-BC84-2BA35D10D620}" destId="{6FB51797-3823-429D-B749-E21BE887C45C}" srcOrd="0" destOrd="0" parTransId="{D07C8338-A97D-45A0-8230-6E8BD94D7AFD}" sibTransId="{79D68E68-158D-4E06-B1C9-4DB62793D8E4}"/>
    <dgm:cxn modelId="{44694103-5E32-49D9-A21D-BB69A00DA62A}" type="presOf" srcId="{3D16CA9F-6F56-4FA9-8C4D-650CC55CDF6E}" destId="{76CD9EED-4433-4FA1-BC34-A9131BBDF6A3}" srcOrd="0" destOrd="0" presId="urn:microsoft.com/office/officeart/2005/8/layout/vList4#15"/>
    <dgm:cxn modelId="{FECD0766-0849-4095-9D26-2798E73EA4BA}" type="presOf" srcId="{3D16CA9F-6F56-4FA9-8C4D-650CC55CDF6E}" destId="{C567F883-8848-43F8-92C5-6FE86F1429A0}" srcOrd="1" destOrd="0" presId="urn:microsoft.com/office/officeart/2005/8/layout/vList4#15"/>
    <dgm:cxn modelId="{E55B60B4-9E55-4346-8AB9-E04CCFF628F3}" type="presOf" srcId="{6FB51797-3823-429D-B749-E21BE887C45C}" destId="{D31E5D3C-E6FB-44AE-AD03-80D28CC9B486}" srcOrd="1" destOrd="0" presId="urn:microsoft.com/office/officeart/2005/8/layout/vList4#15"/>
    <dgm:cxn modelId="{47292E66-3E80-4A02-A0B5-CFF170DBBF0D}" type="presOf" srcId="{6FB51797-3823-429D-B749-E21BE887C45C}" destId="{2F085CA4-64EF-4CE4-BBA7-56053E7037CC}" srcOrd="0" destOrd="0" presId="urn:microsoft.com/office/officeart/2005/8/layout/vList4#15"/>
    <dgm:cxn modelId="{B27A000D-0159-4958-847C-C6B2972C7961}" type="presParOf" srcId="{3463E77E-5727-4007-9166-EA2B4A8AFE14}" destId="{D0B2D57A-E14D-4456-88E3-D1BD76FD46DD}" srcOrd="0" destOrd="0" presId="urn:microsoft.com/office/officeart/2005/8/layout/vList4#15"/>
    <dgm:cxn modelId="{17CC0995-F6A6-43C5-88CB-2BEF49F42058}" type="presParOf" srcId="{D0B2D57A-E14D-4456-88E3-D1BD76FD46DD}" destId="{2F085CA4-64EF-4CE4-BBA7-56053E7037CC}" srcOrd="0" destOrd="0" presId="urn:microsoft.com/office/officeart/2005/8/layout/vList4#15"/>
    <dgm:cxn modelId="{7685F385-9662-4B15-97A3-7E3B2754ABC4}" type="presParOf" srcId="{D0B2D57A-E14D-4456-88E3-D1BD76FD46DD}" destId="{B74958F5-CA4D-4ABB-A02D-87F54187C32B}" srcOrd="1" destOrd="0" presId="urn:microsoft.com/office/officeart/2005/8/layout/vList4#15"/>
    <dgm:cxn modelId="{EE54BA2D-F6FC-45F7-A47A-3169A1454349}" type="presParOf" srcId="{D0B2D57A-E14D-4456-88E3-D1BD76FD46DD}" destId="{D31E5D3C-E6FB-44AE-AD03-80D28CC9B486}" srcOrd="2" destOrd="0" presId="urn:microsoft.com/office/officeart/2005/8/layout/vList4#15"/>
    <dgm:cxn modelId="{7D627AC5-AD91-4B7C-91B2-F78A6C837E73}" type="presParOf" srcId="{3463E77E-5727-4007-9166-EA2B4A8AFE14}" destId="{61945105-CB6F-4738-96BE-DA3B5DF13F72}" srcOrd="1" destOrd="0" presId="urn:microsoft.com/office/officeart/2005/8/layout/vList4#15"/>
    <dgm:cxn modelId="{956BED64-5084-4896-BB9B-50002C4DC3AC}" type="presParOf" srcId="{3463E77E-5727-4007-9166-EA2B4A8AFE14}" destId="{1C26E1A1-0958-4149-BCDF-5EF244966BBE}" srcOrd="2" destOrd="0" presId="urn:microsoft.com/office/officeart/2005/8/layout/vList4#15"/>
    <dgm:cxn modelId="{6624CD1F-8BA4-4960-95B1-1DAD2DFA0822}" type="presParOf" srcId="{1C26E1A1-0958-4149-BCDF-5EF244966BBE}" destId="{76CD9EED-4433-4FA1-BC34-A9131BBDF6A3}" srcOrd="0" destOrd="0" presId="urn:microsoft.com/office/officeart/2005/8/layout/vList4#15"/>
    <dgm:cxn modelId="{BCFBE108-9965-448A-B497-A43DB4387EE3}" type="presParOf" srcId="{1C26E1A1-0958-4149-BCDF-5EF244966BBE}" destId="{F1943CC4-783F-4462-B4C8-2E0A25E8178C}" srcOrd="1" destOrd="0" presId="urn:microsoft.com/office/officeart/2005/8/layout/vList4#15"/>
    <dgm:cxn modelId="{101B518A-28BF-4FE1-AFD8-FE50B20749AE}" type="presParOf" srcId="{1C26E1A1-0958-4149-BCDF-5EF244966BBE}" destId="{C567F883-8848-43F8-92C5-6FE86F1429A0}" srcOrd="2" destOrd="0" presId="urn:microsoft.com/office/officeart/2005/8/layout/vList4#15"/>
    <dgm:cxn modelId="{72E06C91-BA11-411A-94AA-CC58929EC788}" type="presParOf" srcId="{3463E77E-5727-4007-9166-EA2B4A8AFE14}" destId="{94728C48-2E52-48FB-B89A-8BA0499A1587}" srcOrd="3" destOrd="0" presId="urn:microsoft.com/office/officeart/2005/8/layout/vList4#15"/>
    <dgm:cxn modelId="{F952DB2A-B239-47F9-8F7F-ED3E0B3B1F8A}" type="presParOf" srcId="{3463E77E-5727-4007-9166-EA2B4A8AFE14}" destId="{9082EFA8-06CD-4BFC-AE3A-7522F381AAF9}" srcOrd="4" destOrd="0" presId="urn:microsoft.com/office/officeart/2005/8/layout/vList4#15"/>
    <dgm:cxn modelId="{6375E697-FCFF-4408-8FF9-46D36855BE62}" type="presParOf" srcId="{9082EFA8-06CD-4BFC-AE3A-7522F381AAF9}" destId="{8D418B39-DF2F-4F2F-BFFD-8C63E404D7E6}" srcOrd="0" destOrd="0" presId="urn:microsoft.com/office/officeart/2005/8/layout/vList4#15"/>
    <dgm:cxn modelId="{0E2FDEEA-D86C-4ECC-A950-B306E801434D}" type="presParOf" srcId="{9082EFA8-06CD-4BFC-AE3A-7522F381AAF9}" destId="{2339AEB4-F375-42D0-955B-2C8191AD4673}" srcOrd="1" destOrd="0" presId="urn:microsoft.com/office/officeart/2005/8/layout/vList4#15"/>
    <dgm:cxn modelId="{CD36FA49-6814-4517-B9A6-98E94521DB8E}" type="presParOf" srcId="{9082EFA8-06CD-4BFC-AE3A-7522F381AAF9}" destId="{A2B82D6B-9CF0-442E-A150-70E5A07F06C8}" srcOrd="2" destOrd="0" presId="urn:microsoft.com/office/officeart/2005/8/layout/vList4#1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B9E99-59DE-4B76-AEDB-2F59E380621C}" type="doc">
      <dgm:prSet loTypeId="urn:microsoft.com/office/officeart/2005/8/layout/radial6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ZA"/>
        </a:p>
      </dgm:t>
    </dgm:pt>
    <dgm:pt modelId="{D9462B9C-07AC-473D-A301-9EE70408295B}">
      <dgm:prSet phldrT="[Text]" custT="1"/>
      <dgm:spPr/>
      <dgm:t>
        <a:bodyPr/>
        <a:lstStyle/>
        <a:p>
          <a:r>
            <a:rPr lang="en-ZA" sz="2000" dirty="0" smtClean="0"/>
            <a:t>TIKZN</a:t>
          </a:r>
          <a:endParaRPr lang="en-ZA" sz="2000" dirty="0"/>
        </a:p>
      </dgm:t>
    </dgm:pt>
    <dgm:pt modelId="{BD60C726-DD68-4F32-92E3-BAD5FB38B422}" type="parTrans" cxnId="{89EADA6A-8F89-4DC1-9A4C-0C0C8FD076C5}">
      <dgm:prSet/>
      <dgm:spPr/>
      <dgm:t>
        <a:bodyPr/>
        <a:lstStyle/>
        <a:p>
          <a:endParaRPr lang="en-ZA"/>
        </a:p>
      </dgm:t>
    </dgm:pt>
    <dgm:pt modelId="{0F0D51BE-2192-407A-8326-9DA9E1C90F6B}" type="sibTrans" cxnId="{89EADA6A-8F89-4DC1-9A4C-0C0C8FD076C5}">
      <dgm:prSet/>
      <dgm:spPr/>
      <dgm:t>
        <a:bodyPr/>
        <a:lstStyle/>
        <a:p>
          <a:endParaRPr lang="en-ZA"/>
        </a:p>
      </dgm:t>
    </dgm:pt>
    <dgm:pt modelId="{EDE5DD11-66E5-41EB-A3F6-949D57705268}">
      <dgm:prSet phldrT="[Text]" custT="1"/>
      <dgm:spPr/>
      <dgm:t>
        <a:bodyPr/>
        <a:lstStyle/>
        <a:p>
          <a:r>
            <a:rPr lang="en-ZA" sz="1200" dirty="0" smtClean="0"/>
            <a:t>Investment Promotion</a:t>
          </a:r>
          <a:endParaRPr lang="en-ZA" sz="1200" dirty="0"/>
        </a:p>
      </dgm:t>
    </dgm:pt>
    <dgm:pt modelId="{8D61EDD0-0B0B-4C78-8A01-761A72CA99D9}" type="parTrans" cxnId="{93F6724E-5ED7-409B-B8FB-A07DC058BA17}">
      <dgm:prSet/>
      <dgm:spPr/>
      <dgm:t>
        <a:bodyPr/>
        <a:lstStyle/>
        <a:p>
          <a:endParaRPr lang="en-ZA"/>
        </a:p>
      </dgm:t>
    </dgm:pt>
    <dgm:pt modelId="{9F83E4A5-97E2-462A-A5C6-56AA5E123ED1}" type="sibTrans" cxnId="{93F6724E-5ED7-409B-B8FB-A07DC058BA17}">
      <dgm:prSet/>
      <dgm:spPr/>
      <dgm:t>
        <a:bodyPr/>
        <a:lstStyle/>
        <a:p>
          <a:endParaRPr lang="en-ZA" dirty="0"/>
        </a:p>
      </dgm:t>
    </dgm:pt>
    <dgm:pt modelId="{3C90556E-1404-48D0-B872-B3900D8C184A}">
      <dgm:prSet phldrT="[Text]" custT="1"/>
      <dgm:spPr/>
      <dgm:t>
        <a:bodyPr/>
        <a:lstStyle/>
        <a:p>
          <a:r>
            <a:rPr lang="en-ZA" sz="1200" dirty="0" smtClean="0"/>
            <a:t>Business Retention and  Expansion</a:t>
          </a:r>
          <a:endParaRPr lang="en-ZA" sz="1200" dirty="0"/>
        </a:p>
      </dgm:t>
    </dgm:pt>
    <dgm:pt modelId="{0AE450AB-CF0C-4AC3-AC26-EDD62FFF2BC8}" type="parTrans" cxnId="{6BC92E73-19C7-46FE-824E-045296EA825C}">
      <dgm:prSet/>
      <dgm:spPr/>
      <dgm:t>
        <a:bodyPr/>
        <a:lstStyle/>
        <a:p>
          <a:endParaRPr lang="en-ZA"/>
        </a:p>
      </dgm:t>
    </dgm:pt>
    <dgm:pt modelId="{8F148609-43C2-4B23-9FC0-1104791EFA9B}" type="sibTrans" cxnId="{6BC92E73-19C7-46FE-824E-045296EA825C}">
      <dgm:prSet/>
      <dgm:spPr/>
      <dgm:t>
        <a:bodyPr/>
        <a:lstStyle/>
        <a:p>
          <a:endParaRPr lang="en-ZA" dirty="0"/>
        </a:p>
      </dgm:t>
    </dgm:pt>
    <dgm:pt modelId="{629E0ACE-5DDE-4A19-BC54-4E0F814779D6}">
      <dgm:prSet phldrT="[Text]" custT="1"/>
      <dgm:spPr/>
      <dgm:t>
        <a:bodyPr/>
        <a:lstStyle/>
        <a:p>
          <a:r>
            <a:rPr lang="en-ZA" sz="1200" dirty="0" smtClean="0"/>
            <a:t>Corporate Services</a:t>
          </a:r>
          <a:endParaRPr lang="en-ZA" sz="1200" dirty="0"/>
        </a:p>
      </dgm:t>
    </dgm:pt>
    <dgm:pt modelId="{FC6A2FB3-114B-44EB-B188-0EC54E3C3DB2}" type="parTrans" cxnId="{A550BB1B-370E-49A0-B460-6C593C24C37A}">
      <dgm:prSet/>
      <dgm:spPr/>
      <dgm:t>
        <a:bodyPr/>
        <a:lstStyle/>
        <a:p>
          <a:endParaRPr lang="en-ZA"/>
        </a:p>
      </dgm:t>
    </dgm:pt>
    <dgm:pt modelId="{DEE3FFBC-3D93-48F9-99EF-47A90946D2D2}" type="sibTrans" cxnId="{A550BB1B-370E-49A0-B460-6C593C24C37A}">
      <dgm:prSet/>
      <dgm:spPr/>
      <dgm:t>
        <a:bodyPr/>
        <a:lstStyle/>
        <a:p>
          <a:endParaRPr lang="en-ZA" dirty="0"/>
        </a:p>
      </dgm:t>
    </dgm:pt>
    <dgm:pt modelId="{5DAD015C-9AFD-45B8-90B9-44BC7DCA404E}">
      <dgm:prSet custT="1"/>
      <dgm:spPr/>
      <dgm:t>
        <a:bodyPr/>
        <a:lstStyle/>
        <a:p>
          <a:r>
            <a:rPr lang="en-ZA" sz="1200" dirty="0" smtClean="0"/>
            <a:t>Knowledge Management </a:t>
          </a:r>
          <a:endParaRPr lang="en-ZA" sz="1200" dirty="0"/>
        </a:p>
      </dgm:t>
    </dgm:pt>
    <dgm:pt modelId="{22BB0724-7BF7-41CB-A8E8-88CC7B33FC66}" type="parTrans" cxnId="{DBF31481-97E4-435C-AB68-374603C82B20}">
      <dgm:prSet/>
      <dgm:spPr/>
      <dgm:t>
        <a:bodyPr/>
        <a:lstStyle/>
        <a:p>
          <a:endParaRPr lang="en-ZA"/>
        </a:p>
      </dgm:t>
    </dgm:pt>
    <dgm:pt modelId="{BE0FD81A-2F03-4526-B298-35F1E44B22A7}" type="sibTrans" cxnId="{DBF31481-97E4-435C-AB68-374603C82B20}">
      <dgm:prSet/>
      <dgm:spPr/>
      <dgm:t>
        <a:bodyPr/>
        <a:lstStyle/>
        <a:p>
          <a:endParaRPr lang="en-ZA" dirty="0"/>
        </a:p>
      </dgm:t>
    </dgm:pt>
    <dgm:pt modelId="{E479C7A5-A4AF-4897-BCE5-7BD3C46BFF1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sz="1200" dirty="0" smtClean="0"/>
            <a:t>Export Development and Promotion</a:t>
          </a:r>
          <a:endParaRPr lang="en-ZA" sz="1200" dirty="0"/>
        </a:p>
      </dgm:t>
    </dgm:pt>
    <dgm:pt modelId="{27831054-E2C4-4FFD-B936-CB7D70FB8F8D}" type="parTrans" cxnId="{34BEDF83-3BF2-4391-878C-D9D8160442CC}">
      <dgm:prSet/>
      <dgm:spPr/>
      <dgm:t>
        <a:bodyPr/>
        <a:lstStyle/>
        <a:p>
          <a:endParaRPr lang="en-ZA"/>
        </a:p>
      </dgm:t>
    </dgm:pt>
    <dgm:pt modelId="{A5B80364-1530-484A-A6E0-671C8327F8C9}" type="sibTrans" cxnId="{34BEDF83-3BF2-4391-878C-D9D8160442CC}">
      <dgm:prSet/>
      <dgm:spPr/>
      <dgm:t>
        <a:bodyPr/>
        <a:lstStyle/>
        <a:p>
          <a:endParaRPr lang="en-ZA" dirty="0"/>
        </a:p>
      </dgm:t>
    </dgm:pt>
    <dgm:pt modelId="{E9863DFC-96EB-479D-A1D6-24B8B3C97D47}">
      <dgm:prSet custT="1"/>
      <dgm:spPr/>
      <dgm:t>
        <a:bodyPr/>
        <a:lstStyle/>
        <a:p>
          <a:r>
            <a:rPr lang="en-ZA" sz="1200" dirty="0" smtClean="0"/>
            <a:t>Marketing and Communications </a:t>
          </a:r>
          <a:endParaRPr lang="en-ZA" sz="1200" dirty="0"/>
        </a:p>
      </dgm:t>
    </dgm:pt>
    <dgm:pt modelId="{5667C9D1-9151-4272-A314-F9C340E3C02E}" type="parTrans" cxnId="{DAAA8654-5EB9-4515-A00B-39B0A5D3C9A8}">
      <dgm:prSet/>
      <dgm:spPr/>
      <dgm:t>
        <a:bodyPr/>
        <a:lstStyle/>
        <a:p>
          <a:endParaRPr lang="en-ZA"/>
        </a:p>
      </dgm:t>
    </dgm:pt>
    <dgm:pt modelId="{48BF57F6-0229-4435-B91A-46640E22C5A6}" type="sibTrans" cxnId="{DAAA8654-5EB9-4515-A00B-39B0A5D3C9A8}">
      <dgm:prSet/>
      <dgm:spPr/>
      <dgm:t>
        <a:bodyPr/>
        <a:lstStyle/>
        <a:p>
          <a:endParaRPr lang="en-ZA" dirty="0"/>
        </a:p>
      </dgm:t>
    </dgm:pt>
    <dgm:pt modelId="{7AF9E8FB-D08C-4072-BF35-FC64AEEB62D7}" type="pres">
      <dgm:prSet presAssocID="{3F1B9E99-59DE-4B76-AEDB-2F59E38062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4BE656C-F805-4AD3-986D-6C422B96706A}" type="pres">
      <dgm:prSet presAssocID="{D9462B9C-07AC-473D-A301-9EE70408295B}" presName="centerShape" presStyleLbl="node0" presStyleIdx="0" presStyleCnt="1" custScaleX="89237" custScaleY="93294"/>
      <dgm:spPr/>
      <dgm:t>
        <a:bodyPr/>
        <a:lstStyle/>
        <a:p>
          <a:endParaRPr lang="en-ZA"/>
        </a:p>
      </dgm:t>
    </dgm:pt>
    <dgm:pt modelId="{232CB3C2-B533-4C58-A433-C7E84CC33C42}" type="pres">
      <dgm:prSet presAssocID="{EDE5DD11-66E5-41EB-A3F6-949D57705268}" presName="node" presStyleLbl="node1" presStyleIdx="0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3574326-50FB-4CF3-8D35-33776EAF447A}" type="pres">
      <dgm:prSet presAssocID="{EDE5DD11-66E5-41EB-A3F6-949D57705268}" presName="dummy" presStyleCnt="0"/>
      <dgm:spPr/>
      <dgm:t>
        <a:bodyPr/>
        <a:lstStyle/>
        <a:p>
          <a:endParaRPr lang="en-ZA"/>
        </a:p>
      </dgm:t>
    </dgm:pt>
    <dgm:pt modelId="{39502330-8AE4-47E6-936D-F0C2219B5B57}" type="pres">
      <dgm:prSet presAssocID="{9F83E4A5-97E2-462A-A5C6-56AA5E123ED1}" presName="sibTrans" presStyleLbl="sibTrans2D1" presStyleIdx="0" presStyleCnt="6"/>
      <dgm:spPr/>
      <dgm:t>
        <a:bodyPr/>
        <a:lstStyle/>
        <a:p>
          <a:endParaRPr lang="en-ZA"/>
        </a:p>
      </dgm:t>
    </dgm:pt>
    <dgm:pt modelId="{A3D7F12D-50FC-473E-B376-FF035C5C6396}" type="pres">
      <dgm:prSet presAssocID="{3C90556E-1404-48D0-B872-B3900D8C184A}" presName="node" presStyleLbl="node1" presStyleIdx="1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76CE9FA-E363-4320-91A9-845D1B0DC0D6}" type="pres">
      <dgm:prSet presAssocID="{3C90556E-1404-48D0-B872-B3900D8C184A}" presName="dummy" presStyleCnt="0"/>
      <dgm:spPr/>
      <dgm:t>
        <a:bodyPr/>
        <a:lstStyle/>
        <a:p>
          <a:endParaRPr lang="en-ZA"/>
        </a:p>
      </dgm:t>
    </dgm:pt>
    <dgm:pt modelId="{04D49812-9585-4AFF-B77A-59BE77F692DC}" type="pres">
      <dgm:prSet presAssocID="{8F148609-43C2-4B23-9FC0-1104791EFA9B}" presName="sibTrans" presStyleLbl="sibTrans2D1" presStyleIdx="1" presStyleCnt="6"/>
      <dgm:spPr/>
      <dgm:t>
        <a:bodyPr/>
        <a:lstStyle/>
        <a:p>
          <a:endParaRPr lang="en-ZA"/>
        </a:p>
      </dgm:t>
    </dgm:pt>
    <dgm:pt modelId="{46430D64-6273-497E-BDE1-9E7C1331DA1D}" type="pres">
      <dgm:prSet presAssocID="{E479C7A5-A4AF-4897-BCE5-7BD3C46BFF1A}" presName="node" presStyleLbl="node1" presStyleIdx="2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2C85CD-CBB4-4E78-9476-05C7E3FD9F5F}" type="pres">
      <dgm:prSet presAssocID="{E479C7A5-A4AF-4897-BCE5-7BD3C46BFF1A}" presName="dummy" presStyleCnt="0"/>
      <dgm:spPr/>
      <dgm:t>
        <a:bodyPr/>
        <a:lstStyle/>
        <a:p>
          <a:endParaRPr lang="en-ZA"/>
        </a:p>
      </dgm:t>
    </dgm:pt>
    <dgm:pt modelId="{1DDDA302-AF23-4FC4-961B-924472DA7BB9}" type="pres">
      <dgm:prSet presAssocID="{A5B80364-1530-484A-A6E0-671C8327F8C9}" presName="sibTrans" presStyleLbl="sibTrans2D1" presStyleIdx="2" presStyleCnt="6"/>
      <dgm:spPr/>
      <dgm:t>
        <a:bodyPr/>
        <a:lstStyle/>
        <a:p>
          <a:endParaRPr lang="en-ZA"/>
        </a:p>
      </dgm:t>
    </dgm:pt>
    <dgm:pt modelId="{9AF0B990-347A-4870-BC78-366DDFB03D95}" type="pres">
      <dgm:prSet presAssocID="{5DAD015C-9AFD-45B8-90B9-44BC7DCA404E}" presName="node" presStyleLbl="node1" presStyleIdx="3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FB41034-0B94-4682-AF57-69D60180F3CF}" type="pres">
      <dgm:prSet presAssocID="{5DAD015C-9AFD-45B8-90B9-44BC7DCA404E}" presName="dummy" presStyleCnt="0"/>
      <dgm:spPr/>
      <dgm:t>
        <a:bodyPr/>
        <a:lstStyle/>
        <a:p>
          <a:endParaRPr lang="en-ZA"/>
        </a:p>
      </dgm:t>
    </dgm:pt>
    <dgm:pt modelId="{2F7E2975-513A-4488-96E5-C23939A988A6}" type="pres">
      <dgm:prSet presAssocID="{BE0FD81A-2F03-4526-B298-35F1E44B22A7}" presName="sibTrans" presStyleLbl="sibTrans2D1" presStyleIdx="3" presStyleCnt="6"/>
      <dgm:spPr/>
      <dgm:t>
        <a:bodyPr/>
        <a:lstStyle/>
        <a:p>
          <a:endParaRPr lang="en-ZA"/>
        </a:p>
      </dgm:t>
    </dgm:pt>
    <dgm:pt modelId="{C057F1FD-B9F7-4CAA-BC4C-3B04889E2261}" type="pres">
      <dgm:prSet presAssocID="{E9863DFC-96EB-479D-A1D6-24B8B3C97D47}" presName="node" presStyleLbl="node1" presStyleIdx="4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1855F13-C633-4D32-A8E1-77C40351F0DA}" type="pres">
      <dgm:prSet presAssocID="{E9863DFC-96EB-479D-A1D6-24B8B3C97D47}" presName="dummy" presStyleCnt="0"/>
      <dgm:spPr/>
      <dgm:t>
        <a:bodyPr/>
        <a:lstStyle/>
        <a:p>
          <a:endParaRPr lang="en-ZA"/>
        </a:p>
      </dgm:t>
    </dgm:pt>
    <dgm:pt modelId="{C450428B-4DAD-42CA-AF62-1CB0A7245F68}" type="pres">
      <dgm:prSet presAssocID="{48BF57F6-0229-4435-B91A-46640E22C5A6}" presName="sibTrans" presStyleLbl="sibTrans2D1" presStyleIdx="4" presStyleCnt="6" custScaleX="114558" custScaleY="111078" custLinFactNeighborX="870" custLinFactNeighborY="-40"/>
      <dgm:spPr/>
      <dgm:t>
        <a:bodyPr/>
        <a:lstStyle/>
        <a:p>
          <a:endParaRPr lang="en-ZA"/>
        </a:p>
      </dgm:t>
    </dgm:pt>
    <dgm:pt modelId="{0F5DDE8F-4D8F-464C-9C38-DC214483E094}" type="pres">
      <dgm:prSet presAssocID="{629E0ACE-5DDE-4A19-BC54-4E0F814779D6}" presName="node" presStyleLbl="node1" presStyleIdx="5" presStyleCnt="6" custScaleX="135819" custScaleY="13151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0287351-146A-4BE7-A1A0-E46BAFA519E2}" type="pres">
      <dgm:prSet presAssocID="{629E0ACE-5DDE-4A19-BC54-4E0F814779D6}" presName="dummy" presStyleCnt="0"/>
      <dgm:spPr/>
      <dgm:t>
        <a:bodyPr/>
        <a:lstStyle/>
        <a:p>
          <a:endParaRPr lang="en-ZA"/>
        </a:p>
      </dgm:t>
    </dgm:pt>
    <dgm:pt modelId="{4D3DDFE3-E097-4E9D-BA23-2E57DAB3630E}" type="pres">
      <dgm:prSet presAssocID="{DEE3FFBC-3D93-48F9-99EF-47A90946D2D2}" presName="sibTrans" presStyleLbl="sibTrans2D1" presStyleIdx="5" presStyleCnt="6"/>
      <dgm:spPr/>
      <dgm:t>
        <a:bodyPr/>
        <a:lstStyle/>
        <a:p>
          <a:endParaRPr lang="en-ZA"/>
        </a:p>
      </dgm:t>
    </dgm:pt>
  </dgm:ptLst>
  <dgm:cxnLst>
    <dgm:cxn modelId="{6BC92E73-19C7-46FE-824E-045296EA825C}" srcId="{D9462B9C-07AC-473D-A301-9EE70408295B}" destId="{3C90556E-1404-48D0-B872-B3900D8C184A}" srcOrd="1" destOrd="0" parTransId="{0AE450AB-CF0C-4AC3-AC26-EDD62FFF2BC8}" sibTransId="{8F148609-43C2-4B23-9FC0-1104791EFA9B}"/>
    <dgm:cxn modelId="{2F0BC70F-6810-4FE2-9503-EC049E9FC10A}" type="presOf" srcId="{9F83E4A5-97E2-462A-A5C6-56AA5E123ED1}" destId="{39502330-8AE4-47E6-936D-F0C2219B5B57}" srcOrd="0" destOrd="0" presId="urn:microsoft.com/office/officeart/2005/8/layout/radial6"/>
    <dgm:cxn modelId="{799A327D-AFAA-49E2-B47D-84F515DB9930}" type="presOf" srcId="{3C90556E-1404-48D0-B872-B3900D8C184A}" destId="{A3D7F12D-50FC-473E-B376-FF035C5C6396}" srcOrd="0" destOrd="0" presId="urn:microsoft.com/office/officeart/2005/8/layout/radial6"/>
    <dgm:cxn modelId="{93F6724E-5ED7-409B-B8FB-A07DC058BA17}" srcId="{D9462B9C-07AC-473D-A301-9EE70408295B}" destId="{EDE5DD11-66E5-41EB-A3F6-949D57705268}" srcOrd="0" destOrd="0" parTransId="{8D61EDD0-0B0B-4C78-8A01-761A72CA99D9}" sibTransId="{9F83E4A5-97E2-462A-A5C6-56AA5E123ED1}"/>
    <dgm:cxn modelId="{F3FD2DAD-A6E0-4CF0-9859-FCAB65495161}" type="presOf" srcId="{A5B80364-1530-484A-A6E0-671C8327F8C9}" destId="{1DDDA302-AF23-4FC4-961B-924472DA7BB9}" srcOrd="0" destOrd="0" presId="urn:microsoft.com/office/officeart/2005/8/layout/radial6"/>
    <dgm:cxn modelId="{DBF31481-97E4-435C-AB68-374603C82B20}" srcId="{D9462B9C-07AC-473D-A301-9EE70408295B}" destId="{5DAD015C-9AFD-45B8-90B9-44BC7DCA404E}" srcOrd="3" destOrd="0" parTransId="{22BB0724-7BF7-41CB-A8E8-88CC7B33FC66}" sibTransId="{BE0FD81A-2F03-4526-B298-35F1E44B22A7}"/>
    <dgm:cxn modelId="{34BEDF83-3BF2-4391-878C-D9D8160442CC}" srcId="{D9462B9C-07AC-473D-A301-9EE70408295B}" destId="{E479C7A5-A4AF-4897-BCE5-7BD3C46BFF1A}" srcOrd="2" destOrd="0" parTransId="{27831054-E2C4-4FFD-B936-CB7D70FB8F8D}" sibTransId="{A5B80364-1530-484A-A6E0-671C8327F8C9}"/>
    <dgm:cxn modelId="{843F1BE4-CEAE-4A81-A002-7EFC694E9D42}" type="presOf" srcId="{E9863DFC-96EB-479D-A1D6-24B8B3C97D47}" destId="{C057F1FD-B9F7-4CAA-BC4C-3B04889E2261}" srcOrd="0" destOrd="0" presId="urn:microsoft.com/office/officeart/2005/8/layout/radial6"/>
    <dgm:cxn modelId="{A43E3508-AF18-4D8F-8632-31A844409FAB}" type="presOf" srcId="{5DAD015C-9AFD-45B8-90B9-44BC7DCA404E}" destId="{9AF0B990-347A-4870-BC78-366DDFB03D95}" srcOrd="0" destOrd="0" presId="urn:microsoft.com/office/officeart/2005/8/layout/radial6"/>
    <dgm:cxn modelId="{DAAA8654-5EB9-4515-A00B-39B0A5D3C9A8}" srcId="{D9462B9C-07AC-473D-A301-9EE70408295B}" destId="{E9863DFC-96EB-479D-A1D6-24B8B3C97D47}" srcOrd="4" destOrd="0" parTransId="{5667C9D1-9151-4272-A314-F9C340E3C02E}" sibTransId="{48BF57F6-0229-4435-B91A-46640E22C5A6}"/>
    <dgm:cxn modelId="{C68ED763-AD5E-42A6-8843-D959E9115A7C}" type="presOf" srcId="{E479C7A5-A4AF-4897-BCE5-7BD3C46BFF1A}" destId="{46430D64-6273-497E-BDE1-9E7C1331DA1D}" srcOrd="0" destOrd="0" presId="urn:microsoft.com/office/officeart/2005/8/layout/radial6"/>
    <dgm:cxn modelId="{3656A53B-FC3E-490A-A4AB-B79995B575A2}" type="presOf" srcId="{629E0ACE-5DDE-4A19-BC54-4E0F814779D6}" destId="{0F5DDE8F-4D8F-464C-9C38-DC214483E094}" srcOrd="0" destOrd="0" presId="urn:microsoft.com/office/officeart/2005/8/layout/radial6"/>
    <dgm:cxn modelId="{48E144D1-EA73-4300-92EB-B0E4589FC460}" type="presOf" srcId="{BE0FD81A-2F03-4526-B298-35F1E44B22A7}" destId="{2F7E2975-513A-4488-96E5-C23939A988A6}" srcOrd="0" destOrd="0" presId="urn:microsoft.com/office/officeart/2005/8/layout/radial6"/>
    <dgm:cxn modelId="{B5A6891C-8319-48B0-BF1B-772399A903D3}" type="presOf" srcId="{48BF57F6-0229-4435-B91A-46640E22C5A6}" destId="{C450428B-4DAD-42CA-AF62-1CB0A7245F68}" srcOrd="0" destOrd="0" presId="urn:microsoft.com/office/officeart/2005/8/layout/radial6"/>
    <dgm:cxn modelId="{B48CE557-460C-4D3F-B4E7-83433FD94F50}" type="presOf" srcId="{EDE5DD11-66E5-41EB-A3F6-949D57705268}" destId="{232CB3C2-B533-4C58-A433-C7E84CC33C42}" srcOrd="0" destOrd="0" presId="urn:microsoft.com/office/officeart/2005/8/layout/radial6"/>
    <dgm:cxn modelId="{476C48D1-1F17-4307-822A-6FC3CDA4FD22}" type="presOf" srcId="{DEE3FFBC-3D93-48F9-99EF-47A90946D2D2}" destId="{4D3DDFE3-E097-4E9D-BA23-2E57DAB3630E}" srcOrd="0" destOrd="0" presId="urn:microsoft.com/office/officeart/2005/8/layout/radial6"/>
    <dgm:cxn modelId="{A550BB1B-370E-49A0-B460-6C593C24C37A}" srcId="{D9462B9C-07AC-473D-A301-9EE70408295B}" destId="{629E0ACE-5DDE-4A19-BC54-4E0F814779D6}" srcOrd="5" destOrd="0" parTransId="{FC6A2FB3-114B-44EB-B188-0EC54E3C3DB2}" sibTransId="{DEE3FFBC-3D93-48F9-99EF-47A90946D2D2}"/>
    <dgm:cxn modelId="{5465AC20-8182-4D90-92CF-6129B1A62D77}" type="presOf" srcId="{8F148609-43C2-4B23-9FC0-1104791EFA9B}" destId="{04D49812-9585-4AFF-B77A-59BE77F692DC}" srcOrd="0" destOrd="0" presId="urn:microsoft.com/office/officeart/2005/8/layout/radial6"/>
    <dgm:cxn modelId="{41D9CC8F-D586-4968-A5D4-8EF96AB3BD5D}" type="presOf" srcId="{3F1B9E99-59DE-4B76-AEDB-2F59E380621C}" destId="{7AF9E8FB-D08C-4072-BF35-FC64AEEB62D7}" srcOrd="0" destOrd="0" presId="urn:microsoft.com/office/officeart/2005/8/layout/radial6"/>
    <dgm:cxn modelId="{9DA14F46-161A-4075-A2E0-81FF5D4F6D06}" type="presOf" srcId="{D9462B9C-07AC-473D-A301-9EE70408295B}" destId="{A4BE656C-F805-4AD3-986D-6C422B96706A}" srcOrd="0" destOrd="0" presId="urn:microsoft.com/office/officeart/2005/8/layout/radial6"/>
    <dgm:cxn modelId="{89EADA6A-8F89-4DC1-9A4C-0C0C8FD076C5}" srcId="{3F1B9E99-59DE-4B76-AEDB-2F59E380621C}" destId="{D9462B9C-07AC-473D-A301-9EE70408295B}" srcOrd="0" destOrd="0" parTransId="{BD60C726-DD68-4F32-92E3-BAD5FB38B422}" sibTransId="{0F0D51BE-2192-407A-8326-9DA9E1C90F6B}"/>
    <dgm:cxn modelId="{DD3CAAC9-E4C0-48FA-9C7C-628E43664138}" type="presParOf" srcId="{7AF9E8FB-D08C-4072-BF35-FC64AEEB62D7}" destId="{A4BE656C-F805-4AD3-986D-6C422B96706A}" srcOrd="0" destOrd="0" presId="urn:microsoft.com/office/officeart/2005/8/layout/radial6"/>
    <dgm:cxn modelId="{3AF954D2-F0CA-4A95-8C74-E9DFB9ECF0AE}" type="presParOf" srcId="{7AF9E8FB-D08C-4072-BF35-FC64AEEB62D7}" destId="{232CB3C2-B533-4C58-A433-C7E84CC33C42}" srcOrd="1" destOrd="0" presId="urn:microsoft.com/office/officeart/2005/8/layout/radial6"/>
    <dgm:cxn modelId="{97A538E9-7138-4521-9889-4E856091E02D}" type="presParOf" srcId="{7AF9E8FB-D08C-4072-BF35-FC64AEEB62D7}" destId="{A3574326-50FB-4CF3-8D35-33776EAF447A}" srcOrd="2" destOrd="0" presId="urn:microsoft.com/office/officeart/2005/8/layout/radial6"/>
    <dgm:cxn modelId="{6CD55280-0F4F-4C1A-AF1E-E2FA98B8BED6}" type="presParOf" srcId="{7AF9E8FB-D08C-4072-BF35-FC64AEEB62D7}" destId="{39502330-8AE4-47E6-936D-F0C2219B5B57}" srcOrd="3" destOrd="0" presId="urn:microsoft.com/office/officeart/2005/8/layout/radial6"/>
    <dgm:cxn modelId="{A42B0CA9-5CE2-4E5F-B555-2CEB2E813B9B}" type="presParOf" srcId="{7AF9E8FB-D08C-4072-BF35-FC64AEEB62D7}" destId="{A3D7F12D-50FC-473E-B376-FF035C5C6396}" srcOrd="4" destOrd="0" presId="urn:microsoft.com/office/officeart/2005/8/layout/radial6"/>
    <dgm:cxn modelId="{A4490C04-BE10-4D0B-AF30-AF089B72F08C}" type="presParOf" srcId="{7AF9E8FB-D08C-4072-BF35-FC64AEEB62D7}" destId="{376CE9FA-E363-4320-91A9-845D1B0DC0D6}" srcOrd="5" destOrd="0" presId="urn:microsoft.com/office/officeart/2005/8/layout/radial6"/>
    <dgm:cxn modelId="{64A0938B-7500-416E-8AFE-25D1D3DDD7B1}" type="presParOf" srcId="{7AF9E8FB-D08C-4072-BF35-FC64AEEB62D7}" destId="{04D49812-9585-4AFF-B77A-59BE77F692DC}" srcOrd="6" destOrd="0" presId="urn:microsoft.com/office/officeart/2005/8/layout/radial6"/>
    <dgm:cxn modelId="{3F53A1ED-CECA-40D6-9C30-74F8FFD19B60}" type="presParOf" srcId="{7AF9E8FB-D08C-4072-BF35-FC64AEEB62D7}" destId="{46430D64-6273-497E-BDE1-9E7C1331DA1D}" srcOrd="7" destOrd="0" presId="urn:microsoft.com/office/officeart/2005/8/layout/radial6"/>
    <dgm:cxn modelId="{997AF396-BF5E-4A7A-BFA7-EBDEB953B59E}" type="presParOf" srcId="{7AF9E8FB-D08C-4072-BF35-FC64AEEB62D7}" destId="{C92C85CD-CBB4-4E78-9476-05C7E3FD9F5F}" srcOrd="8" destOrd="0" presId="urn:microsoft.com/office/officeart/2005/8/layout/radial6"/>
    <dgm:cxn modelId="{F8F0EC4B-7428-4E5F-89CB-213E4C1057E8}" type="presParOf" srcId="{7AF9E8FB-D08C-4072-BF35-FC64AEEB62D7}" destId="{1DDDA302-AF23-4FC4-961B-924472DA7BB9}" srcOrd="9" destOrd="0" presId="urn:microsoft.com/office/officeart/2005/8/layout/radial6"/>
    <dgm:cxn modelId="{9022C69F-968A-4AB0-BE1A-1409EA953AF7}" type="presParOf" srcId="{7AF9E8FB-D08C-4072-BF35-FC64AEEB62D7}" destId="{9AF0B990-347A-4870-BC78-366DDFB03D95}" srcOrd="10" destOrd="0" presId="urn:microsoft.com/office/officeart/2005/8/layout/radial6"/>
    <dgm:cxn modelId="{8142F57D-F145-4A59-BA4B-D0139662888B}" type="presParOf" srcId="{7AF9E8FB-D08C-4072-BF35-FC64AEEB62D7}" destId="{0FB41034-0B94-4682-AF57-69D60180F3CF}" srcOrd="11" destOrd="0" presId="urn:microsoft.com/office/officeart/2005/8/layout/radial6"/>
    <dgm:cxn modelId="{0A9DAEF2-3ADD-4962-AF14-9517DAF60BF5}" type="presParOf" srcId="{7AF9E8FB-D08C-4072-BF35-FC64AEEB62D7}" destId="{2F7E2975-513A-4488-96E5-C23939A988A6}" srcOrd="12" destOrd="0" presId="urn:microsoft.com/office/officeart/2005/8/layout/radial6"/>
    <dgm:cxn modelId="{F838AE24-EC57-4782-986F-3BD174D4AD81}" type="presParOf" srcId="{7AF9E8FB-D08C-4072-BF35-FC64AEEB62D7}" destId="{C057F1FD-B9F7-4CAA-BC4C-3B04889E2261}" srcOrd="13" destOrd="0" presId="urn:microsoft.com/office/officeart/2005/8/layout/radial6"/>
    <dgm:cxn modelId="{C385F436-74B1-42EA-B86C-5D5884CC30BA}" type="presParOf" srcId="{7AF9E8FB-D08C-4072-BF35-FC64AEEB62D7}" destId="{F1855F13-C633-4D32-A8E1-77C40351F0DA}" srcOrd="14" destOrd="0" presId="urn:microsoft.com/office/officeart/2005/8/layout/radial6"/>
    <dgm:cxn modelId="{3189F803-3CCA-4704-8FB9-6CC1CEF05836}" type="presParOf" srcId="{7AF9E8FB-D08C-4072-BF35-FC64AEEB62D7}" destId="{C450428B-4DAD-42CA-AF62-1CB0A7245F68}" srcOrd="15" destOrd="0" presId="urn:microsoft.com/office/officeart/2005/8/layout/radial6"/>
    <dgm:cxn modelId="{6688ECC2-98C3-4618-9986-31A6B2A8D380}" type="presParOf" srcId="{7AF9E8FB-D08C-4072-BF35-FC64AEEB62D7}" destId="{0F5DDE8F-4D8F-464C-9C38-DC214483E094}" srcOrd="16" destOrd="0" presId="urn:microsoft.com/office/officeart/2005/8/layout/radial6"/>
    <dgm:cxn modelId="{F8F7EBD2-A6FF-477E-BE65-CAA6D2A823C1}" type="presParOf" srcId="{7AF9E8FB-D08C-4072-BF35-FC64AEEB62D7}" destId="{C0287351-146A-4BE7-A1A0-E46BAFA519E2}" srcOrd="17" destOrd="0" presId="urn:microsoft.com/office/officeart/2005/8/layout/radial6"/>
    <dgm:cxn modelId="{F7D3E74F-5BFF-4387-8CD4-411C96C47B44}" type="presParOf" srcId="{7AF9E8FB-D08C-4072-BF35-FC64AEEB62D7}" destId="{4D3DDFE3-E097-4E9D-BA23-2E57DAB3630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D448EB-7C65-4747-B4D5-15A3BD12F6E0}">
      <dsp:nvSpPr>
        <dsp:cNvPr id="0" name=""/>
        <dsp:cNvSpPr/>
      </dsp:nvSpPr>
      <dsp:spPr>
        <a:xfrm>
          <a:off x="0" y="32371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317C99-706A-40DE-AB6A-00188E9B0600}">
      <dsp:nvSpPr>
        <dsp:cNvPr id="0" name=""/>
        <dsp:cNvSpPr/>
      </dsp:nvSpPr>
      <dsp:spPr>
        <a:xfrm>
          <a:off x="388843" y="72799"/>
          <a:ext cx="68637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KWAZULU-NATAL THE TRADE HUB OF THE COUNTRY   </a:t>
          </a:r>
          <a:endParaRPr lang="en-ZA" sz="1800" kern="1200" dirty="0">
            <a:latin typeface="Arial" pitchFamily="34" charset="0"/>
            <a:cs typeface="Arial" pitchFamily="34" charset="0"/>
          </a:endParaRPr>
        </a:p>
      </dsp:txBody>
      <dsp:txXfrm>
        <a:off x="388843" y="72799"/>
        <a:ext cx="6863712" cy="501840"/>
      </dsp:txXfrm>
    </dsp:sp>
    <dsp:sp modelId="{7CFFE811-DD81-43F7-AA68-EFC88C5A47D2}">
      <dsp:nvSpPr>
        <dsp:cNvPr id="0" name=""/>
        <dsp:cNvSpPr/>
      </dsp:nvSpPr>
      <dsp:spPr>
        <a:xfrm>
          <a:off x="0" y="1094839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8D2BD-99A9-4958-95A8-B6429B825735}">
      <dsp:nvSpPr>
        <dsp:cNvPr id="0" name=""/>
        <dsp:cNvSpPr/>
      </dsp:nvSpPr>
      <dsp:spPr>
        <a:xfrm>
          <a:off x="388843" y="843920"/>
          <a:ext cx="68637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TRADE </a:t>
          </a: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AND </a:t>
          </a: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INVESTMENT KWAZULU-NATAL</a:t>
          </a:r>
          <a:endParaRPr lang="en-ZA" sz="1800" b="1" kern="1200" dirty="0">
            <a:latin typeface="Arial" pitchFamily="34" charset="0"/>
            <a:cs typeface="Arial" pitchFamily="34" charset="0"/>
          </a:endParaRPr>
        </a:p>
      </dsp:txBody>
      <dsp:txXfrm>
        <a:off x="388843" y="843920"/>
        <a:ext cx="6863712" cy="501840"/>
      </dsp:txXfrm>
    </dsp:sp>
    <dsp:sp modelId="{EF5C9CA4-3F09-4C4A-9A85-736643D26F0D}">
      <dsp:nvSpPr>
        <dsp:cNvPr id="0" name=""/>
        <dsp:cNvSpPr/>
      </dsp:nvSpPr>
      <dsp:spPr>
        <a:xfrm>
          <a:off x="0" y="186596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496C0-3613-45D3-BC49-585393325EEE}">
      <dsp:nvSpPr>
        <dsp:cNvPr id="0" name=""/>
        <dsp:cNvSpPr/>
      </dsp:nvSpPr>
      <dsp:spPr>
        <a:xfrm>
          <a:off x="432047" y="1636428"/>
          <a:ext cx="6863712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ROLE OF TRADE DEVELOPMENT &amp; PROMOTION</a:t>
          </a:r>
          <a:endParaRPr lang="en-ZA" sz="1800" b="1" kern="1200" dirty="0">
            <a:latin typeface="Arial" pitchFamily="34" charset="0"/>
            <a:cs typeface="Arial" pitchFamily="34" charset="0"/>
          </a:endParaRPr>
        </a:p>
      </dsp:txBody>
      <dsp:txXfrm>
        <a:off x="432047" y="1636428"/>
        <a:ext cx="6863712" cy="501840"/>
      </dsp:txXfrm>
    </dsp:sp>
    <dsp:sp modelId="{57B59A5B-78BA-46B2-AB91-7DA88A496711}">
      <dsp:nvSpPr>
        <dsp:cNvPr id="0" name=""/>
        <dsp:cNvSpPr/>
      </dsp:nvSpPr>
      <dsp:spPr>
        <a:xfrm>
          <a:off x="0" y="263708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1577B-51EE-4008-AF02-044CA1066803}">
      <dsp:nvSpPr>
        <dsp:cNvPr id="0" name=""/>
        <dsp:cNvSpPr/>
      </dsp:nvSpPr>
      <dsp:spPr>
        <a:xfrm>
          <a:off x="388843" y="2386160"/>
          <a:ext cx="6933229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ea typeface="MS PGothic" pitchFamily="34" charset="-128"/>
              <a:cs typeface="Arial" pitchFamily="34" charset="0"/>
            </a:rPr>
            <a:t>TRADE </a:t>
          </a:r>
          <a:r>
            <a:rPr lang="tr-TR" sz="1800" b="1" kern="1200" dirty="0" smtClean="0">
              <a:latin typeface="Arial" pitchFamily="34" charset="0"/>
              <a:ea typeface="MS PGothic" pitchFamily="34" charset="-128"/>
              <a:cs typeface="Arial" pitchFamily="34" charset="0"/>
            </a:rPr>
            <a:t>TRENDS </a:t>
          </a:r>
          <a:r>
            <a:rPr lang="en-US" sz="1800" b="1" kern="1200" dirty="0" smtClean="0">
              <a:latin typeface="Arial" pitchFamily="34" charset="0"/>
              <a:ea typeface="MS PGothic" pitchFamily="34" charset="-128"/>
              <a:cs typeface="Arial" pitchFamily="34" charset="0"/>
            </a:rPr>
            <a:t>AND </a:t>
          </a:r>
          <a:r>
            <a:rPr lang="tr-TR" sz="1800" b="1" kern="1200" dirty="0" smtClean="0">
              <a:latin typeface="Arial" pitchFamily="34" charset="0"/>
              <a:ea typeface="MS PGothic" pitchFamily="34" charset="-128"/>
              <a:cs typeface="Arial" pitchFamily="34" charset="0"/>
            </a:rPr>
            <a:t>STATISTICS </a:t>
          </a:r>
          <a:r>
            <a:rPr lang="en-US" sz="1800" b="1" kern="1200" dirty="0" smtClean="0">
              <a:latin typeface="Arial" pitchFamily="34" charset="0"/>
              <a:ea typeface="MS PGothic" pitchFamily="34" charset="-128"/>
              <a:cs typeface="Arial" pitchFamily="34" charset="0"/>
            </a:rPr>
            <a:t> </a:t>
          </a:r>
          <a:endParaRPr lang="en-ZA" sz="1800" kern="1200" dirty="0">
            <a:latin typeface="Arial" pitchFamily="34" charset="0"/>
            <a:cs typeface="Arial" pitchFamily="34" charset="0"/>
          </a:endParaRPr>
        </a:p>
      </dsp:txBody>
      <dsp:txXfrm>
        <a:off x="388843" y="2386160"/>
        <a:ext cx="6933229" cy="501840"/>
      </dsp:txXfrm>
    </dsp:sp>
    <dsp:sp modelId="{05340CB0-7D80-45A5-8FC4-1A292D90EEF2}">
      <dsp:nvSpPr>
        <dsp:cNvPr id="0" name=""/>
        <dsp:cNvSpPr/>
      </dsp:nvSpPr>
      <dsp:spPr>
        <a:xfrm>
          <a:off x="0" y="340820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FCB72-7009-4C6C-844C-34A1327B3CB8}">
      <dsp:nvSpPr>
        <dsp:cNvPr id="0" name=""/>
        <dsp:cNvSpPr/>
      </dsp:nvSpPr>
      <dsp:spPr>
        <a:xfrm>
          <a:off x="388843" y="3157280"/>
          <a:ext cx="678183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TRADE DEVELOPMENT &amp; PROMOTION</a:t>
          </a: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 ACTIVITIES</a:t>
          </a:r>
          <a:r>
            <a:rPr lang="tr-TR" sz="18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ZA" sz="1800" b="1" kern="1200" dirty="0">
            <a:latin typeface="Arial" pitchFamily="34" charset="0"/>
            <a:cs typeface="Arial" pitchFamily="34" charset="0"/>
          </a:endParaRPr>
        </a:p>
      </dsp:txBody>
      <dsp:txXfrm>
        <a:off x="388843" y="3157280"/>
        <a:ext cx="6781837" cy="501840"/>
      </dsp:txXfrm>
    </dsp:sp>
    <dsp:sp modelId="{0B9ECB02-9C92-4D98-9A38-013A113BA371}">
      <dsp:nvSpPr>
        <dsp:cNvPr id="0" name=""/>
        <dsp:cNvSpPr/>
      </dsp:nvSpPr>
      <dsp:spPr>
        <a:xfrm>
          <a:off x="0" y="4179320"/>
          <a:ext cx="777686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84CDE-8AFE-4D14-A5AA-25B949CAF38D}">
      <dsp:nvSpPr>
        <dsp:cNvPr id="0" name=""/>
        <dsp:cNvSpPr/>
      </dsp:nvSpPr>
      <dsp:spPr>
        <a:xfrm>
          <a:off x="388843" y="3928400"/>
          <a:ext cx="673997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latin typeface="Arial" pitchFamily="34" charset="0"/>
              <a:cs typeface="Arial" pitchFamily="34" charset="0"/>
            </a:rPr>
            <a:t>TRADE PROMOTION CALENDAR</a:t>
          </a:r>
          <a:endParaRPr lang="en-ZA" sz="1800" b="1" kern="1200" dirty="0">
            <a:latin typeface="Arial" pitchFamily="34" charset="0"/>
            <a:cs typeface="Arial" pitchFamily="34" charset="0"/>
          </a:endParaRPr>
        </a:p>
      </dsp:txBody>
      <dsp:txXfrm>
        <a:off x="388843" y="3928400"/>
        <a:ext cx="6739974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085CA4-64EF-4CE4-BBA7-56053E7037CC}">
      <dsp:nvSpPr>
        <dsp:cNvPr id="0" name=""/>
        <dsp:cNvSpPr/>
      </dsp:nvSpPr>
      <dsp:spPr>
        <a:xfrm>
          <a:off x="0" y="0"/>
          <a:ext cx="7992888" cy="1710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en-ZA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Durban</a:t>
          </a: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Largest &amp; Busiest Seaport  in SA</a:t>
          </a: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2.6 m TEU’s p.a.  - 64% exports</a:t>
          </a: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4 556 vessels  (35%)</a:t>
          </a: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Upgrade  - 4.5m TEU’s 2017</a:t>
          </a:r>
        </a:p>
        <a:p>
          <a:pPr marL="180975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tabLst>
              <a:tab pos="180975" algn="l"/>
            </a:tabLs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Houses South Africa's largest Car Terminal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69596" y="0"/>
        <a:ext cx="6223291" cy="1710189"/>
      </dsp:txXfrm>
    </dsp:sp>
    <dsp:sp modelId="{B74958F5-CA4D-4ABB-A02D-87F54187C32B}">
      <dsp:nvSpPr>
        <dsp:cNvPr id="0" name=""/>
        <dsp:cNvSpPr/>
      </dsp:nvSpPr>
      <dsp:spPr>
        <a:xfrm>
          <a:off x="171018" y="171018"/>
          <a:ext cx="1598577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D9EED-4433-4FA1-BC34-A9131BBDF6A3}">
      <dsp:nvSpPr>
        <dsp:cNvPr id="0" name=""/>
        <dsp:cNvSpPr/>
      </dsp:nvSpPr>
      <dsp:spPr>
        <a:xfrm>
          <a:off x="0" y="1881208"/>
          <a:ext cx="7992888" cy="1710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780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Richards Bay</a:t>
          </a:r>
        </a:p>
        <a:p>
          <a:pPr marL="17780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SA Premier Bulk Port – 82.6 metric tonnes  </a:t>
          </a:r>
        </a:p>
        <a:p>
          <a:pPr marL="17780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Africa’s largest Coal Terminal  - 91 million tonnes per annum</a:t>
          </a:r>
        </a:p>
        <a:p>
          <a:pPr marL="17780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Home the one of SA’s Industrial Development Zones </a:t>
          </a:r>
          <a:endParaRPr lang="en-ZA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69596" y="1881208"/>
        <a:ext cx="6223291" cy="1710189"/>
      </dsp:txXfrm>
    </dsp:sp>
    <dsp:sp modelId="{F1943CC4-783F-4462-B4C8-2E0A25E8178C}">
      <dsp:nvSpPr>
        <dsp:cNvPr id="0" name=""/>
        <dsp:cNvSpPr/>
      </dsp:nvSpPr>
      <dsp:spPr>
        <a:xfrm>
          <a:off x="171018" y="2052228"/>
          <a:ext cx="1598577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18B39-DF2F-4F2F-BFFD-8C63E404D7E6}">
      <dsp:nvSpPr>
        <dsp:cNvPr id="0" name=""/>
        <dsp:cNvSpPr/>
      </dsp:nvSpPr>
      <dsp:spPr>
        <a:xfrm>
          <a:off x="0" y="3762417"/>
          <a:ext cx="7992888" cy="171018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ZA" sz="1400" b="1" u="sng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ZA" sz="1400" b="1" u="sng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400" b="1" u="sng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Dube TradePort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World Class Air Logistics Platform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2040 Hectares developed over 60 yrs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Dube City – 12 hectare site increasing to 24 hectares on completion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Agri</a:t>
          </a: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-Zone  - 64 hectares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Cyber-Zone </a:t>
          </a:r>
        </a:p>
        <a:p>
          <a:pPr marL="177800" lvl="0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 smtClean="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69596" y="3762417"/>
        <a:ext cx="6223291" cy="1710189"/>
      </dsp:txXfrm>
    </dsp:sp>
    <dsp:sp modelId="{2339AEB4-F375-42D0-955B-2C8191AD4673}">
      <dsp:nvSpPr>
        <dsp:cNvPr id="0" name=""/>
        <dsp:cNvSpPr/>
      </dsp:nvSpPr>
      <dsp:spPr>
        <a:xfrm>
          <a:off x="171018" y="3933436"/>
          <a:ext cx="1598577" cy="13681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DDFE3-E097-4E9D-BA23-2E57DAB3630E}">
      <dsp:nvSpPr>
        <dsp:cNvPr id="0" name=""/>
        <dsp:cNvSpPr/>
      </dsp:nvSpPr>
      <dsp:spPr>
        <a:xfrm>
          <a:off x="1981811" y="577655"/>
          <a:ext cx="3957257" cy="3957257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50428B-4DAD-42CA-AF62-1CB0A7245F68}">
      <dsp:nvSpPr>
        <dsp:cNvPr id="0" name=""/>
        <dsp:cNvSpPr/>
      </dsp:nvSpPr>
      <dsp:spPr>
        <a:xfrm>
          <a:off x="1728190" y="356879"/>
          <a:ext cx="4533354" cy="4395642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E2975-513A-4488-96E5-C23939A988A6}">
      <dsp:nvSpPr>
        <dsp:cNvPr id="0" name=""/>
        <dsp:cNvSpPr/>
      </dsp:nvSpPr>
      <dsp:spPr>
        <a:xfrm>
          <a:off x="1981811" y="577655"/>
          <a:ext cx="3957257" cy="3957257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DDA302-AF23-4FC4-961B-924472DA7BB9}">
      <dsp:nvSpPr>
        <dsp:cNvPr id="0" name=""/>
        <dsp:cNvSpPr/>
      </dsp:nvSpPr>
      <dsp:spPr>
        <a:xfrm>
          <a:off x="1981811" y="577655"/>
          <a:ext cx="3957257" cy="3957257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49812-9585-4AFF-B77A-59BE77F692DC}">
      <dsp:nvSpPr>
        <dsp:cNvPr id="0" name=""/>
        <dsp:cNvSpPr/>
      </dsp:nvSpPr>
      <dsp:spPr>
        <a:xfrm>
          <a:off x="1981811" y="577655"/>
          <a:ext cx="3957257" cy="3957257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502330-8AE4-47E6-936D-F0C2219B5B57}">
      <dsp:nvSpPr>
        <dsp:cNvPr id="0" name=""/>
        <dsp:cNvSpPr/>
      </dsp:nvSpPr>
      <dsp:spPr>
        <a:xfrm>
          <a:off x="1981811" y="577655"/>
          <a:ext cx="3957257" cy="3957257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BE656C-F805-4AD3-986D-6C422B96706A}">
      <dsp:nvSpPr>
        <dsp:cNvPr id="0" name=""/>
        <dsp:cNvSpPr/>
      </dsp:nvSpPr>
      <dsp:spPr>
        <a:xfrm>
          <a:off x="3168356" y="1728189"/>
          <a:ext cx="1584167" cy="165618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TIKZN</a:t>
          </a:r>
          <a:endParaRPr lang="en-ZA" sz="2000" kern="1200" dirty="0"/>
        </a:p>
      </dsp:txBody>
      <dsp:txXfrm>
        <a:off x="3168356" y="1728189"/>
        <a:ext cx="1584167" cy="1656188"/>
      </dsp:txXfrm>
    </dsp:sp>
    <dsp:sp modelId="{232CB3C2-B533-4C58-A433-C7E84CC33C42}">
      <dsp:nvSpPr>
        <dsp:cNvPr id="0" name=""/>
        <dsp:cNvSpPr/>
      </dsp:nvSpPr>
      <dsp:spPr>
        <a:xfrm>
          <a:off x="3116552" y="-194748"/>
          <a:ext cx="1687775" cy="16342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Investment Promotion</a:t>
          </a:r>
          <a:endParaRPr lang="en-ZA" sz="1200" kern="1200" dirty="0"/>
        </a:p>
      </dsp:txBody>
      <dsp:txXfrm>
        <a:off x="3116552" y="-194748"/>
        <a:ext cx="1687775" cy="1634278"/>
      </dsp:txXfrm>
    </dsp:sp>
    <dsp:sp modelId="{A3D7F12D-50FC-473E-B376-FF035C5C6396}">
      <dsp:nvSpPr>
        <dsp:cNvPr id="0" name=""/>
        <dsp:cNvSpPr/>
      </dsp:nvSpPr>
      <dsp:spPr>
        <a:xfrm>
          <a:off x="4791352" y="772198"/>
          <a:ext cx="1687775" cy="16342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Business Retention and  Expansion</a:t>
          </a:r>
          <a:endParaRPr lang="en-ZA" sz="1200" kern="1200" dirty="0"/>
        </a:p>
      </dsp:txBody>
      <dsp:txXfrm>
        <a:off x="4791352" y="772198"/>
        <a:ext cx="1687775" cy="1634278"/>
      </dsp:txXfrm>
    </dsp:sp>
    <dsp:sp modelId="{46430D64-6273-497E-BDE1-9E7C1331DA1D}">
      <dsp:nvSpPr>
        <dsp:cNvPr id="0" name=""/>
        <dsp:cNvSpPr/>
      </dsp:nvSpPr>
      <dsp:spPr>
        <a:xfrm>
          <a:off x="4791352" y="2706090"/>
          <a:ext cx="1687775" cy="1634278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Export Development and Promotion</a:t>
          </a:r>
          <a:endParaRPr lang="en-ZA" sz="1200" kern="1200" dirty="0"/>
        </a:p>
      </dsp:txBody>
      <dsp:txXfrm>
        <a:off x="4791352" y="2706090"/>
        <a:ext cx="1687775" cy="1634278"/>
      </dsp:txXfrm>
    </dsp:sp>
    <dsp:sp modelId="{9AF0B990-347A-4870-BC78-366DDFB03D95}">
      <dsp:nvSpPr>
        <dsp:cNvPr id="0" name=""/>
        <dsp:cNvSpPr/>
      </dsp:nvSpPr>
      <dsp:spPr>
        <a:xfrm>
          <a:off x="3116552" y="3673037"/>
          <a:ext cx="1687775" cy="16342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Knowledge Management </a:t>
          </a:r>
          <a:endParaRPr lang="en-ZA" sz="1200" kern="1200" dirty="0"/>
        </a:p>
      </dsp:txBody>
      <dsp:txXfrm>
        <a:off x="3116552" y="3673037"/>
        <a:ext cx="1687775" cy="1634278"/>
      </dsp:txXfrm>
    </dsp:sp>
    <dsp:sp modelId="{C057F1FD-B9F7-4CAA-BC4C-3B04889E2261}">
      <dsp:nvSpPr>
        <dsp:cNvPr id="0" name=""/>
        <dsp:cNvSpPr/>
      </dsp:nvSpPr>
      <dsp:spPr>
        <a:xfrm>
          <a:off x="1441751" y="2706090"/>
          <a:ext cx="1687775" cy="16342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Marketing and Communications </a:t>
          </a:r>
          <a:endParaRPr lang="en-ZA" sz="1200" kern="1200" dirty="0"/>
        </a:p>
      </dsp:txBody>
      <dsp:txXfrm>
        <a:off x="1441751" y="2706090"/>
        <a:ext cx="1687775" cy="1634278"/>
      </dsp:txXfrm>
    </dsp:sp>
    <dsp:sp modelId="{0F5DDE8F-4D8F-464C-9C38-DC214483E094}">
      <dsp:nvSpPr>
        <dsp:cNvPr id="0" name=""/>
        <dsp:cNvSpPr/>
      </dsp:nvSpPr>
      <dsp:spPr>
        <a:xfrm>
          <a:off x="1441751" y="772198"/>
          <a:ext cx="1687775" cy="1634278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200" kern="1200" dirty="0" smtClean="0"/>
            <a:t>Corporate Services</a:t>
          </a:r>
          <a:endParaRPr lang="en-ZA" sz="1200" kern="1200" dirty="0"/>
        </a:p>
      </dsp:txBody>
      <dsp:txXfrm>
        <a:off x="1441751" y="772198"/>
        <a:ext cx="1687775" cy="1634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CC42E-0FE0-4622-9DA1-A8D77BC06234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68BCD-D9F8-407F-90F1-FE5B3EA4CED6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70415-899B-4A5F-9299-4FD024569A9B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A4618-8954-4BC2-BA2A-2FC2DDFC7A2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4967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 smtClean="0"/>
              <a:t>Automotive parts and components (Toyota, </a:t>
            </a:r>
            <a:r>
              <a:rPr lang="en-ZA" dirty="0" err="1" smtClean="0"/>
              <a:t>Motherson</a:t>
            </a:r>
            <a:r>
              <a:rPr lang="en-ZA" dirty="0" smtClean="0"/>
              <a:t> </a:t>
            </a:r>
            <a:r>
              <a:rPr lang="en-ZA" dirty="0" err="1" smtClean="0"/>
              <a:t>Sumi</a:t>
            </a:r>
            <a:r>
              <a:rPr lang="en-ZA" dirty="0" smtClean="0"/>
              <a:t> etc)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 smtClean="0"/>
              <a:t>Sugar, </a:t>
            </a:r>
            <a:r>
              <a:rPr lang="en-US" dirty="0" smtClean="0"/>
              <a:t>prepared foodstuffs and beverages (</a:t>
            </a:r>
            <a:r>
              <a:rPr lang="en-US" dirty="0" err="1" smtClean="0"/>
              <a:t>Tongaat</a:t>
            </a:r>
            <a:r>
              <a:rPr lang="en-US" dirty="0" smtClean="0"/>
              <a:t>, </a:t>
            </a:r>
            <a:r>
              <a:rPr lang="en-US" dirty="0" err="1" smtClean="0"/>
              <a:t>Ilovo</a:t>
            </a:r>
            <a:r>
              <a:rPr lang="en-US" dirty="0" smtClean="0"/>
              <a:t>, Unilever)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Chemicals and Plastics (</a:t>
            </a:r>
            <a:r>
              <a:rPr lang="en-US" dirty="0" err="1" smtClean="0"/>
              <a:t>Sapref</a:t>
            </a:r>
            <a:r>
              <a:rPr lang="en-US" dirty="0" smtClean="0"/>
              <a:t>, </a:t>
            </a:r>
            <a:r>
              <a:rPr lang="en-US" dirty="0" err="1" smtClean="0"/>
              <a:t>Engin</a:t>
            </a:r>
            <a:r>
              <a:rPr lang="en-US" dirty="0" smtClean="0"/>
              <a:t>, 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Furniture, arts &amp; craft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Pulp &amp; paper (Mondi. Sappi)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Engineering services (Elgin, 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Electronic, communication devices (</a:t>
            </a:r>
            <a:r>
              <a:rPr lang="en-US" dirty="0" err="1" smtClean="0"/>
              <a:t>Altech</a:t>
            </a:r>
            <a:r>
              <a:rPr lang="en-US" dirty="0" smtClean="0"/>
              <a:t> UEC)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Leisure boats, transport and logistics equipment (</a:t>
            </a:r>
            <a:r>
              <a:rPr lang="en-US" dirty="0" err="1" smtClean="0"/>
              <a:t>Grinrod</a:t>
            </a:r>
            <a:r>
              <a:rPr lang="en-US" dirty="0" smtClean="0"/>
              <a:t>)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Machinery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 smtClean="0"/>
              <a:t>Jewellery</a:t>
            </a:r>
            <a:r>
              <a:rPr lang="en-US" dirty="0" smtClean="0"/>
              <a:t>, base metals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5AE53-4ED7-4ACE-82DE-7969F6348DB9}" type="slidenum">
              <a:rPr lang="en-ZA" smtClean="0"/>
              <a:pPr/>
              <a:t>13</a:t>
            </a:fld>
            <a:endParaRPr lang="en-Z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630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6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54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end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076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2B8CA-B1DC-4A66-B9D4-4FE1468ED62D}" type="datetimeFigureOut">
              <a:rPr lang="en-ZA" smtClean="0"/>
              <a:pPr/>
              <a:t>2014/03/26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B54B-6071-419F-9D6C-9CB5E958310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kzn.co.za/" TargetMode="External"/><Relationship Id="rId2" Type="http://schemas.openxmlformats.org/officeDocument/2006/relationships/hyperlink" Target="mailto:info@tikzn.co.za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image" Target="../media/image1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14.jpeg"/><Relationship Id="rId5" Type="http://schemas.openxmlformats.org/officeDocument/2006/relationships/tags" Target="../tags/tag4.xml"/><Relationship Id="rId10" Type="http://schemas.openxmlformats.org/officeDocument/2006/relationships/image" Target="../media/image13.jpeg"/><Relationship Id="rId4" Type="http://schemas.openxmlformats.org/officeDocument/2006/relationships/tags" Target="../tags/tag3.xml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0"/>
            <a:ext cx="7884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	</a:t>
            </a:r>
            <a:r>
              <a:rPr lang="en-ZA" sz="2400" b="1" dirty="0" smtClean="0">
                <a:latin typeface="Tahoma" pitchFamily="34" charset="0"/>
                <a:cs typeface="Tahoma" pitchFamily="34" charset="0"/>
              </a:rPr>
              <a:t>KwaZulu-Natal </a:t>
            </a:r>
          </a:p>
          <a:p>
            <a:r>
              <a:rPr lang="en-ZA" sz="2400" b="1" dirty="0" smtClean="0">
                <a:latin typeface="Tahoma" pitchFamily="34" charset="0"/>
                <a:cs typeface="Tahoma" pitchFamily="34" charset="0"/>
              </a:rPr>
              <a:t>	The Premier Trade and Investment 	Destination </a:t>
            </a:r>
            <a:endParaRPr lang="tr-TR" sz="24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tr-TR" sz="2800" b="1" dirty="0">
                <a:latin typeface="Tahoma" pitchFamily="34" charset="0"/>
                <a:cs typeface="Tahoma" pitchFamily="34" charset="0"/>
              </a:rPr>
              <a:t>	</a:t>
            </a:r>
            <a:endParaRPr lang="tr-TR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ZA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Agriculture Export Information Sharing  </a:t>
            </a:r>
          </a:p>
          <a:p>
            <a:r>
              <a:rPr lang="en-ZA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	27 – 28 March </a:t>
            </a:r>
            <a:r>
              <a:rPr lang="tr-TR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2014</a:t>
            </a:r>
            <a:endParaRPr lang="en-ZA" sz="2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7680" y="2819400"/>
            <a:ext cx="7772400" cy="1243776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39725" indent="-244475"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ahoma" pitchFamily="34" charset="0"/>
                <a:cs typeface="Tahoma" pitchFamily="34" charset="0"/>
              </a:rPr>
              <a:t>EXPORT FACTS</a:t>
            </a:r>
            <a:endParaRPr lang="en-US" sz="22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2737586706"/>
              </p:ext>
            </p:extLst>
          </p:nvPr>
        </p:nvGraphicFramePr>
        <p:xfrm>
          <a:off x="251520" y="404664"/>
          <a:ext cx="85689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5085184"/>
            <a:ext cx="43559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ZA" sz="1000" b="1" i="0" u="none" strike="noStrike" cap="none" normalizeH="0" baseline="0" dirty="0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Value of KwaZulu-Natal exports</a:t>
            </a:r>
            <a:r>
              <a:rPr kumimoji="0" lang="en-ZA" sz="1000" b="0" i="0" u="none" strike="noStrike" cap="none" normalizeH="0" baseline="0" dirty="0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[Source: </a:t>
            </a:r>
            <a:r>
              <a:rPr kumimoji="0" lang="en-ZA" sz="1000" b="0" i="0" u="none" strike="noStrike" cap="none" normalizeH="0" baseline="0" dirty="0" err="1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Mthente</a:t>
            </a:r>
            <a:r>
              <a:rPr kumimoji="0" lang="en-ZA" sz="1000" b="0" i="0" u="none" strike="noStrike" cap="none" normalizeH="0" baseline="0" dirty="0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2013 using </a:t>
            </a:r>
            <a:r>
              <a:rPr kumimoji="0" lang="en-ZA" sz="1000" b="0" i="0" u="none" strike="noStrike" cap="none" normalizeH="0" baseline="0" dirty="0" err="1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Quantec</a:t>
            </a:r>
            <a:r>
              <a:rPr kumimoji="0" lang="en-ZA" sz="1000" b="0" i="0" u="none" strike="noStrike" cap="none" normalizeH="0" baseline="0" dirty="0" smtClean="0" bmk="_Toc358321291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data]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9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4079330616"/>
              </p:ext>
            </p:extLst>
          </p:nvPr>
        </p:nvGraphicFramePr>
        <p:xfrm>
          <a:off x="323528" y="0"/>
          <a:ext cx="8568952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5373216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ZA" sz="1000" b="1" i="0" u="none" strike="noStrike" cap="none" normalizeH="0" baseline="0" dirty="0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KwaZulu-Natal exports by sector, 2011 </a:t>
            </a:r>
            <a:r>
              <a:rPr kumimoji="0" lang="en-ZA" sz="1000" b="0" i="0" u="none" strike="noStrike" cap="none" normalizeH="0" baseline="0" dirty="0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[Source: </a:t>
            </a:r>
            <a:r>
              <a:rPr kumimoji="0" lang="en-ZA" sz="1000" b="0" i="0" u="none" strike="noStrike" cap="none" normalizeH="0" baseline="0" dirty="0" err="1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Mthente</a:t>
            </a:r>
            <a:r>
              <a:rPr kumimoji="0" lang="en-ZA" sz="1000" b="0" i="0" u="none" strike="noStrike" cap="none" normalizeH="0" baseline="0" dirty="0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2013 using </a:t>
            </a:r>
            <a:r>
              <a:rPr kumimoji="0" lang="en-ZA" sz="1000" b="0" i="0" u="none" strike="noStrike" cap="none" normalizeH="0" baseline="0" dirty="0" err="1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Quantec</a:t>
            </a:r>
            <a:r>
              <a:rPr kumimoji="0" lang="en-ZA" sz="1000" b="0" i="0" u="none" strike="noStrike" cap="none" normalizeH="0" baseline="0" dirty="0" smtClean="0" bmk="_Toc358321292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data]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23850" y="1412875"/>
            <a:ext cx="6048375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ZA" sz="1800" dirty="0"/>
              <a:t>Automotive parts and components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ZA" sz="1800" b="1" dirty="0"/>
              <a:t>Sugar, </a:t>
            </a:r>
            <a:r>
              <a:rPr lang="en-US" sz="1800" b="1" dirty="0"/>
              <a:t>prepared foodstuffs and beverages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Chemicals and Plastics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Furniture, arts &amp; craft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Pulp &amp; paper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Engineering services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Electronic, communication devices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Leisure boats, transport and logistics equipment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Machinery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 err="1"/>
              <a:t>Jewellery</a:t>
            </a:r>
            <a:r>
              <a:rPr lang="en-US" sz="1800" dirty="0"/>
              <a:t>, base metals</a:t>
            </a:r>
          </a:p>
          <a:p>
            <a:pPr marL="360363" indent="-360363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sz="1800" dirty="0"/>
              <a:t>Clothing, textile, body armor</a:t>
            </a:r>
          </a:p>
        </p:txBody>
      </p:sp>
      <p:pic>
        <p:nvPicPr>
          <p:cNvPr id="5" name="Picture 4" descr="cam23_night_05_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4189" y="620688"/>
            <a:ext cx="2609663" cy="184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208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6833" y="2341899"/>
            <a:ext cx="2609663" cy="173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OSR_019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013135"/>
            <a:ext cx="2609662" cy="1744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250825" y="593725"/>
            <a:ext cx="633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Export Products from KZN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349347"/>
              </p:ext>
            </p:extLst>
          </p:nvPr>
        </p:nvGraphicFramePr>
        <p:xfrm>
          <a:off x="323529" y="696549"/>
          <a:ext cx="8496941" cy="5226443"/>
        </p:xfrm>
        <a:graphic>
          <a:graphicData uri="http://schemas.openxmlformats.org/drawingml/2006/table">
            <a:tbl>
              <a:tblPr firstRow="1" lastCol="1" bandCol="1">
                <a:tableStyleId>{AF606853-7671-496A-8E4F-DF71F8EC918B}</a:tableStyleId>
              </a:tblPr>
              <a:tblGrid>
                <a:gridCol w="2618757"/>
                <a:gridCol w="1548142"/>
                <a:gridCol w="1444480"/>
                <a:gridCol w="1444480"/>
                <a:gridCol w="1441082"/>
              </a:tblGrid>
              <a:tr h="5789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Product group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Value of exports (2011)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Average annual growth rate 2006-2011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Value of exports (2012)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Average annual growth rate 2006-2012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Metals (H72-83)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R29.8 Billion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19.1%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R29.2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15.4%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Transport equipment (H86-89 &amp; 98)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R12.9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11.0%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R15.4 Billion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14.1%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Mineral products (H25-27)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R12.1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19.2%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R17.2 Billion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29.9%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Chemical &amp; allied industries (H28-38)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R7.0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19.5%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R15.4 Billion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14.1%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Wood, paper &amp; pulp (H44-49)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R5.0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-5.6%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R4.4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-6.0%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Machinery/electrical (H84-85)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R4.4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2.2%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R5.0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4.5%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u="sng" dirty="0"/>
                        <a:t>Vegetable products and fats (H6-15)</a:t>
                      </a:r>
                      <a:endParaRPr lang="en-ZA" sz="1200" b="1" u="sng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R1.5 Billion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54.5%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R6.3 Billion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13.5%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Plastics/rubbers (H39-40)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R1.4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12.5%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R1.5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12.8%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Prepared foodstuffs (H16-24)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R1.2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-12.2%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R1.7 Billion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-7.1%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Textiles (H50-63)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R825.3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-3.3%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R906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-1.4%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Misc manufactured articles (H90-97)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R813.6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17.8%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R559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5.0%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u="sng" dirty="0"/>
                        <a:t>Animals &amp; animal products (H1-5)</a:t>
                      </a:r>
                      <a:endParaRPr lang="en-ZA" sz="1200" b="1" u="sng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R144.7 Million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35.6%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R174 Million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39.1%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Footgear and headgear (H64-67)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R104.9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2.2%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R126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5.7%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1929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Stone/glass (H68-71)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R72.8 Million 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-15.6%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R143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-9.5%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u="sng" dirty="0"/>
                        <a:t>Hides, skins, leather &amp; fur (H41-43)</a:t>
                      </a:r>
                      <a:endParaRPr lang="en-ZA" sz="1200" b="1" u="sng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R69.1 Million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15.7%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R96 Million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 b="1" dirty="0"/>
                        <a:t>25.1%</a:t>
                      </a:r>
                      <a:endParaRPr lang="en-ZA" sz="1200" b="1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  <a:tr h="3859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Other unclassified goods and services (H99)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R4.3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-2.7%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/>
                        <a:t>R116 Million</a:t>
                      </a:r>
                      <a:endParaRPr lang="en-ZA" sz="10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000" dirty="0"/>
                        <a:t>376.7%</a:t>
                      </a:r>
                      <a:endParaRPr lang="en-ZA" sz="10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 anchor="ctr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04169" y="235967"/>
            <a:ext cx="7335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ZA" sz="2000" b="1" i="0" u="none" strike="noStrike" cap="none" normalizeH="0" baseline="0" dirty="0" smtClean="0" bmk="_Toc369176128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KwaZulu-Natal product groups and contribution to exports</a:t>
            </a:r>
            <a:endParaRPr kumimoji="0" lang="en-Z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5919083"/>
            <a:ext cx="23397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[Source: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Mthente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2013, using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Quantec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data]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89746"/>
              </p:ext>
            </p:extLst>
          </p:nvPr>
        </p:nvGraphicFramePr>
        <p:xfrm>
          <a:off x="458835" y="418045"/>
          <a:ext cx="8289629" cy="5573473"/>
        </p:xfrm>
        <a:graphic>
          <a:graphicData uri="http://schemas.openxmlformats.org/drawingml/2006/table">
            <a:tbl>
              <a:tblPr firstRow="1" firstCol="1" lastRow="1" lastCol="1" bandRow="1">
                <a:tableStyleId>{AF606853-7671-496A-8E4F-DF71F8EC918B}</a:tableStyleId>
              </a:tblPr>
              <a:tblGrid>
                <a:gridCol w="1880917"/>
                <a:gridCol w="931635"/>
                <a:gridCol w="1036204"/>
                <a:gridCol w="1398579"/>
                <a:gridCol w="3042294"/>
              </a:tblGrid>
              <a:tr h="449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Country (ranking in 2006)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Value of exports (2011)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Share of total value of exports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Average annual growth rate 2006-2011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Top export product (HS 4-digit)</a:t>
                      </a:r>
                      <a:endParaRPr lang="en-ZA" sz="1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 anchor="ctr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US (1)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R6.4 Billion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8.2%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0.0%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Titanium ores and concentrates (H2614)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247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Japan (2)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R5.2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6.7%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0.7%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Unwrought aluminium (H7601)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449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China (8)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R4.7 Billion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6.1%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60.4%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Niobium tantalum vanadium zirconium ores, concentrates (H2615)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UK (3)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R3.7 Billion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4.8%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-2.4%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Motor vehicles for the transport of goods (HS8704)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449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India (22)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R3.4 Billion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4.3%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73.7%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Ferrous waste or scrap, ingots, iron or steel  (HS7204)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Republic of Korea (13)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R3.0 Billion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3.8%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43.4%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Copper, copper alloy, waste or scrap (H7404)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449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Netherlands (4)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R2.9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3.8%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-5.3%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Iron ore and concentrates, roasted iron pyrites (HS2601)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Malaysia (23)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R2.6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3.3%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51.4%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Rolled stainless steel sheet, (HS7219)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Zambia (17)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R2.5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3.2%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35.5%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Motor vehicles for the transport of goods (HS8704)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247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Germany (5)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R2.4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3.1%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9.6%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Aluminium tubes and pipes (H7608)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Zimbabwe (24)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R2.3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2.9%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44.5%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Motor vehicles for the transport of goods (HS8704)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449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Belgium (6)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R2.1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2.7%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10.5%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Aluminium plates, sheets and strip, thickness &gt; 0.2 mm (H7606)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4495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Spain (7)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R2.1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2.7%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14.2%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Niobium tantalum vanadium zirconium ores, concentrates (H2615)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540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Algeria (15)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R2.0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2.6%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25.5%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Motor vehicles for the transport of goods (HS8704)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2247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Switzerland (37)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R2.0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2.6%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115.5%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/>
                        <a:t>Unwrought aluminium (H7601)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  <a:tr h="3811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 dirty="0" smtClean="0"/>
                        <a:t>Total/average</a:t>
                      </a:r>
                      <a:r>
                        <a:rPr lang="tr-TR" sz="1000" dirty="0" smtClean="0"/>
                        <a:t>:</a:t>
                      </a:r>
                      <a:r>
                        <a:rPr lang="en-ZA" sz="1000" dirty="0" smtClean="0"/>
                        <a:t>export markets</a:t>
                      </a: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R77.4 Billion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ZA" sz="1000"/>
                        <a:t>10.7%</a:t>
                      </a:r>
                      <a:endParaRPr lang="en-ZA" sz="1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ZA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0788" marR="30788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44624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000" dirty="0" smtClean="0">
                <a:latin typeface="Arial" pitchFamily="34" charset="0"/>
                <a:cs typeface="Arial" pitchFamily="34" charset="0"/>
              </a:rPr>
              <a:t>KwaZulu-Natal’s top 15 export markets</a:t>
            </a:r>
            <a:endParaRPr lang="en-Z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58835" y="6058460"/>
            <a:ext cx="252028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[Source: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Mthente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2013 using </a:t>
            </a:r>
            <a:r>
              <a:rPr kumimoji="0" lang="en-ZA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Quantec</a:t>
            </a:r>
            <a:r>
              <a:rPr kumimoji="0" lang="en-Z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data]</a:t>
            </a:r>
            <a:endParaRPr kumimoji="0" lang="en-Z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260648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187624" y="5949280"/>
            <a:ext cx="1656184" cy="24622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 err="1" smtClean="0"/>
              <a:t>Quantec</a:t>
            </a:r>
            <a:r>
              <a:rPr lang="en-ZA" sz="1000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188640"/>
          <a:ext cx="8784976" cy="560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187624" y="5949280"/>
            <a:ext cx="1656184" cy="24622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 err="1" smtClean="0"/>
              <a:t>Quantec</a:t>
            </a:r>
            <a:r>
              <a:rPr lang="en-ZA" sz="1000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79512" y="188640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187624" y="5949280"/>
            <a:ext cx="1656184" cy="24622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ZA" sz="1000" dirty="0" err="1" smtClean="0"/>
              <a:t>Quantec</a:t>
            </a:r>
            <a:r>
              <a:rPr lang="en-ZA" sz="1000" dirty="0" smtClean="0"/>
              <a:t>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260647"/>
            <a:ext cx="7992888" cy="549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04813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ahoma" pitchFamily="34" charset="0"/>
                <a:cs typeface="Tahoma" pitchFamily="34" charset="0"/>
              </a:rPr>
              <a:t>AGENDA</a:t>
            </a:r>
            <a:endParaRPr lang="en-ZA" sz="2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149661010"/>
              </p:ext>
            </p:extLst>
          </p:nvPr>
        </p:nvGraphicFramePr>
        <p:xfrm>
          <a:off x="683568" y="1006760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86172"/>
            <a:ext cx="79928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905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ahoma" pitchFamily="34" charset="0"/>
                <a:cs typeface="Tahoma" pitchFamily="34" charset="0"/>
              </a:rPr>
              <a:t>African Trade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Blocs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Content Placeholder 3" descr="500px-AfricanOrgs-Diagram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497" y="908720"/>
            <a:ext cx="5310783" cy="47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50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9059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dirty="0" smtClean="0">
                <a:latin typeface="Tahoma" pitchFamily="34" charset="0"/>
                <a:cs typeface="Tahoma" pitchFamily="34" charset="0"/>
              </a:rPr>
              <a:t>Size of 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Africa </a:t>
            </a:r>
            <a:endParaRPr lang="en-US" sz="3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171" y="815968"/>
            <a:ext cx="66596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7680" y="2819400"/>
            <a:ext cx="7772400" cy="1243776"/>
          </a:xfrm>
          <a:prstGeom prst="rect">
            <a:avLst/>
          </a:prstGeom>
          <a:solidFill>
            <a:srgbClr val="00206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339725" indent="-244475"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ahoma" pitchFamily="34" charset="0"/>
                <a:cs typeface="Tahoma" pitchFamily="34" charset="0"/>
              </a:rPr>
              <a:t>EXPORT ACTIVITIES</a:t>
            </a:r>
            <a:endParaRPr lang="en-US" sz="22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 bmk="_Toc369176128">
                <a:latin typeface="Thoma"/>
                <a:ea typeface="Times New Roman" pitchFamily="18" charset="0"/>
                <a:cs typeface="Arial" pitchFamily="34" charset="0"/>
              </a:rPr>
              <a:t>EXPORT DEVELOPMENT</a:t>
            </a:r>
            <a:endParaRPr lang="en-ZA" sz="2800" dirty="0">
              <a:latin typeface="Thom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052736"/>
            <a:ext cx="8424936" cy="46805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TIKZN Enterprise Development Program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4 x groups of 6 companies to be developed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Training to be supplemented with onsite mentorship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2.  PUM Mentorship Program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Experts from Netherlands will be deployed for 3 week at a time to consult to KZN Companies.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2 x groups of 8 companies will be afforded participation into this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2000" b="1" dirty="0" smtClean="0">
              <a:latin typeface="T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ZA" sz="2000" b="1" dirty="0" smtClean="0">
                <a:latin typeface="Thoma"/>
              </a:rPr>
              <a:t>3.  CBI Mentorship Program</a:t>
            </a:r>
          </a:p>
          <a:p>
            <a:pPr marL="536575" lvl="0" indent="-177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ZA" sz="1600" dirty="0" smtClean="0">
                <a:latin typeface="Thoma"/>
              </a:rPr>
              <a:t>Netherlands based export capacity building program, tailored for the SA environment.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ZA" sz="2000" b="1" dirty="0" smtClean="0">
              <a:latin typeface="Thoma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ZA" sz="2000" b="1" dirty="0" smtClean="0">
                <a:latin typeface="Thoma"/>
              </a:rPr>
              <a:t>4.  Export Training in Collaboration with Department of Agriculture</a:t>
            </a:r>
          </a:p>
          <a:p>
            <a:pPr marL="631825" lvl="0" indent="-2730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ZA" sz="1600" dirty="0" smtClean="0">
                <a:latin typeface="Thoma"/>
              </a:rPr>
              <a:t>2 x groups of 20 companies to be trained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 bmk="_Toc369176128">
                <a:latin typeface="Thoma"/>
                <a:ea typeface="Times New Roman" pitchFamily="18" charset="0"/>
                <a:cs typeface="Arial" pitchFamily="34" charset="0"/>
              </a:rPr>
              <a:t>    EXPORT DEVELOPMENT</a:t>
            </a:r>
            <a:endParaRPr lang="en-ZA" sz="2800" dirty="0">
              <a:latin typeface="Thom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1052736"/>
            <a:ext cx="8229600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ZA" sz="2000" b="1" dirty="0" smtClean="0">
                <a:latin typeface="Thoma"/>
              </a:rPr>
              <a:t>5.  Export Training in Collaboration with SIPPO (Swiss Import Promotion Organisation)</a:t>
            </a:r>
          </a:p>
          <a:p>
            <a:pPr marL="536575" lvl="0" indent="-177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ZA" sz="1600" dirty="0" smtClean="0">
                <a:latin typeface="Thoma"/>
              </a:rPr>
              <a:t>50 companies to be trained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6.  Export Training in Collaboration with JETRO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50 companies to be trained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7.  Master Class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2 x groups of 8 companies to be trained</a:t>
            </a:r>
          </a:p>
          <a:p>
            <a:pPr marL="536575" marR="0" lvl="0" indent="-177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Training and high level management coaching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610567" y="245381"/>
            <a:ext cx="7489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sz="2800" b="1" dirty="0" smtClean="0"/>
              <a:t>EXPORT PROMOTION ACTIVITIES </a:t>
            </a:r>
            <a:endParaRPr lang="en-US" sz="28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11560" y="980728"/>
            <a:ext cx="792088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175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/>
              <a:t>High GDP Growth </a:t>
            </a:r>
            <a:r>
              <a:rPr lang="en-ZA" dirty="0" smtClean="0"/>
              <a:t>Economies</a:t>
            </a:r>
            <a:endParaRPr lang="tr-TR" dirty="0" smtClean="0"/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BRIC</a:t>
            </a:r>
            <a:r>
              <a:rPr lang="tr-TR" dirty="0" smtClean="0"/>
              <a:t>S</a:t>
            </a:r>
            <a:r>
              <a:rPr lang="en-ZA" dirty="0" smtClean="0"/>
              <a:t> </a:t>
            </a:r>
            <a:r>
              <a:rPr lang="en-ZA" dirty="0"/>
              <a:t>– Brazil, Russia, China and India</a:t>
            </a: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/>
              <a:t>SADC </a:t>
            </a:r>
            <a:r>
              <a:rPr lang="en-ZA" dirty="0" smtClean="0"/>
              <a:t>and </a:t>
            </a:r>
            <a:r>
              <a:rPr lang="en-ZA" dirty="0"/>
              <a:t>Africa – Zambia, Mozambique, Zimbabwe, DRC, Botswana, </a:t>
            </a:r>
            <a:r>
              <a:rPr lang="en-ZA" dirty="0" smtClean="0"/>
              <a:t>Angola</a:t>
            </a:r>
            <a:r>
              <a:rPr lang="tr-TR" dirty="0" smtClean="0"/>
              <a:t>,</a:t>
            </a:r>
            <a:r>
              <a:rPr lang="en-ZA" dirty="0" smtClean="0"/>
              <a:t> </a:t>
            </a:r>
            <a:r>
              <a:rPr lang="en-ZA" dirty="0"/>
              <a:t>Kenya, Algeria …. </a:t>
            </a: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/>
              <a:t>Middle East and Asia – Saudi Arabia, Kuwait, United Arab Emirates, Indonesia, Malaysia</a:t>
            </a:r>
            <a:r>
              <a:rPr lang="en-ZA" dirty="0" smtClean="0"/>
              <a:t>..</a:t>
            </a:r>
            <a:endParaRPr lang="tr-TR" dirty="0" smtClean="0"/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ZA" dirty="0" smtClean="0"/>
              <a:t>Traditional </a:t>
            </a:r>
            <a:r>
              <a:rPr lang="en-ZA" dirty="0"/>
              <a:t>Markets – USA, UK, Japan ….</a:t>
            </a:r>
          </a:p>
          <a:p>
            <a:pPr lvl="1" eaLnBrk="1" hangingPunct="1">
              <a:lnSpc>
                <a:spcPct val="200000"/>
              </a:lnSpc>
              <a:spcBef>
                <a:spcPct val="20000"/>
              </a:spcBef>
            </a:pP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3591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528" y="548680"/>
          <a:ext cx="8424937" cy="5251758"/>
        </p:xfrm>
        <a:graphic>
          <a:graphicData uri="http://schemas.openxmlformats.org/drawingml/2006/table">
            <a:tbl>
              <a:tblPr/>
              <a:tblGrid>
                <a:gridCol w="1978029"/>
                <a:gridCol w="3352033"/>
                <a:gridCol w="1633406"/>
                <a:gridCol w="1461469"/>
              </a:tblGrid>
              <a:tr h="16756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Type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Name of Event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Destination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59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Local Exhibitions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Source Africa, Cape Town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Cape Town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06-08 May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SAITEX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Johannesburg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22-24 June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 Automotive Week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Johannesburg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13-17 Oct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Decorex - JHB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Johannesburg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6-10 August 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759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International Trade Initiatives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ITI Brazil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 October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ITI China 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08-11 September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ITI India 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14-27 September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17594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Pavillions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FILDA (Feira Internacional da Luanda), Angola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Angola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15-20 July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5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Interpolitex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Russia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Russia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28-31 October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Zambian International Trade Fair (Ndola, Zambia)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Zambia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June – 01 July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75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Foodex Japan 2015 (Tokyo, Japan)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Japan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3 - 6 March 2015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594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Outward Selling Missions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Indonesia (Consideration of 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proposal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from SA Embassy) 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Indonessia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 September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DRC (</a:t>
                      </a:r>
                      <a:r>
                        <a:rPr lang="en-ZA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Follow up 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visit with office of the Premier)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DRC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 August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Swaziland International Trade Fair 2014 (E3R)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Swaziland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 September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FoodAgro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Kenya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03-05 October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West &amp; Central Africa Mining Expo (WaCA), Ghana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72000" marR="5261" marT="526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17-19 September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759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Inward Buying Missions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Kuwait/UK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Durban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09 February 2015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 Follow-up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Ghana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 April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6756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DRC/USA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Durban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November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6756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Trade Missions (SSAS) 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Promote 2014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Cameroon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December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Euro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Satorie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France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16-20 June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Botswana Global Expo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Botswana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 November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NY Now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16-20 August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 Engineering Sourcing Show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Import Shop Berlin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12-16 November 2014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7594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Export Scoping Missions</a:t>
                      </a:r>
                    </a:p>
                  </a:txBody>
                  <a:tcPr marL="5261" marR="5261" marT="52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World Future Energy Summit (WFES) 2015 (Abu Dhabi, UAE)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United Arab Emirates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16 - 19 Jan 2015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Tanzania /Kenya International Trade Fair 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Tanzania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01-05 January 2015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59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000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1" marR="5261" marT="52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188640"/>
            <a:ext cx="8280920" cy="369332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Trade Promotion Platforms 2014 - 2015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err="1" smtClean="0">
                <a:latin typeface="Thoma"/>
              </a:rPr>
              <a:t>Gulfood</a:t>
            </a:r>
            <a:r>
              <a:rPr lang="en-ZA" sz="2800" b="1" dirty="0" smtClean="0">
                <a:latin typeface="Thoma"/>
              </a:rPr>
              <a:t> 2014</a:t>
            </a:r>
            <a:endParaRPr lang="en-ZA" sz="2800" dirty="0">
              <a:latin typeface="Thoma"/>
              <a:cs typeface="Arial" pitchFamily="34" charset="0"/>
            </a:endParaRPr>
          </a:p>
        </p:txBody>
      </p:sp>
      <p:pic>
        <p:nvPicPr>
          <p:cNvPr id="3" name="Picture 2" descr="K:\EDPU 2014\Gulfood 2014\Exhibition Pics\20140224_10082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836712"/>
            <a:ext cx="3016374" cy="165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K:\EDPU 2014\Gulfood 2014\Exhibition Pics\20140224_10112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636912"/>
            <a:ext cx="2952328" cy="165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K:\EDPU 2014\Gulfood 2014\Exhibition Pics\20140224_12544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3284984"/>
            <a:ext cx="3876675" cy="218062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:\EDPU 2014\Gulfood 2014\Exhibition Pics\20140224_14165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584" y="4509120"/>
            <a:ext cx="3024336" cy="165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K:\EDPU 2014\Gulfood 2014\Exhibition Pics\20140224_125946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836712"/>
            <a:ext cx="3384376" cy="2016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 smtClean="0">
                <a:latin typeface="Thoma"/>
              </a:rPr>
              <a:t>Strategic Projects</a:t>
            </a:r>
            <a:endParaRPr lang="en-ZA" sz="2800" dirty="0">
              <a:latin typeface="Thoma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052736"/>
            <a:ext cx="7355160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1. Export Directory</a:t>
            </a: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2. Export Information Portal</a:t>
            </a: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3. Accredited Enterprise Development Program</a:t>
            </a: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ZA" sz="2000" b="1" dirty="0" smtClean="0">
              <a:latin typeface="Thoma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4. Smart</a:t>
            </a:r>
            <a:r>
              <a:rPr kumimoji="0" lang="en-ZA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oma"/>
              </a:rPr>
              <a:t> Apps Development </a:t>
            </a:r>
            <a:endParaRPr kumimoji="0" lang="en-Z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912768" cy="47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691680" y="1196752"/>
            <a:ext cx="56166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 Countries on the African continent 39 surrounding islands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31 000 km of Coastline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71 Commercial Ports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than 90% of world trade via sea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12% inter regional trade in Africa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Shortest Trade Route between </a:t>
            </a:r>
            <a:r>
              <a:rPr lang="en-ZA" sz="16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Shangai</a:t>
            </a: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(China) and Santos (Brazil) is </a:t>
            </a:r>
          </a:p>
          <a:p>
            <a:pPr lvl="1">
              <a:buFont typeface="Wingdings" pitchFamily="2" charset="2"/>
              <a:buChar char="ü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via South Africa 11,270nm = 22 days @ 21 knots</a:t>
            </a:r>
          </a:p>
          <a:p>
            <a:pPr lvl="1">
              <a:buFont typeface="Wingdings" pitchFamily="2" charset="2"/>
              <a:buChar char="ü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via Panama Canal13,130nm = 26 days + transit fee</a:t>
            </a:r>
          </a:p>
          <a:p>
            <a:pPr lvl="1">
              <a:buFont typeface="Wingdings" pitchFamily="2" charset="2"/>
              <a:buChar char="ü"/>
            </a:pPr>
            <a:r>
              <a:rPr lang="en-ZA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via Suez Canal 13,590nm = 27 days + transit fee</a:t>
            </a:r>
          </a:p>
          <a:p>
            <a:pPr lvl="1">
              <a:buFont typeface="Courier New" pitchFamily="49" charset="0"/>
              <a:buChar char="o"/>
            </a:pPr>
            <a:endParaRPr lang="en-ZA" b="1" dirty="0" smtClean="0">
              <a:solidFill>
                <a:schemeClr val="bg1"/>
              </a:solidFill>
            </a:endParaRPr>
          </a:p>
          <a:p>
            <a:endParaRPr lang="en-ZA" b="1" dirty="0" smtClean="0">
              <a:solidFill>
                <a:schemeClr val="bg1"/>
              </a:solidFill>
            </a:endParaRPr>
          </a:p>
          <a:p>
            <a:endParaRPr lang="en-ZA" b="1" dirty="0" smtClean="0">
              <a:solidFill>
                <a:schemeClr val="bg1"/>
              </a:solidFill>
            </a:endParaRPr>
          </a:p>
          <a:p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6064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ahoma" pitchFamily="34" charset="0"/>
                <a:cs typeface="Tahoma" pitchFamily="34" charset="0"/>
              </a:rPr>
              <a:t>TRADE HUB OF SOUTH AFRICA </a:t>
            </a:r>
            <a:endParaRPr lang="en-ZA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0" y="625475"/>
            <a:ext cx="9144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TIKZN TOOLS </a:t>
            </a:r>
            <a:endParaRPr lang="en-US" sz="2400" b="1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73238"/>
            <a:ext cx="2087563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773238"/>
            <a:ext cx="2089150" cy="2808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0913" y="1773238"/>
            <a:ext cx="2087562" cy="28082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94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27063" y="1278805"/>
            <a:ext cx="36576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Tahoma" pitchFamily="34" charset="0"/>
                <a:cs typeface="Tahoma" pitchFamily="34" charset="0"/>
              </a:rPr>
              <a:t>Physical address:</a:t>
            </a:r>
          </a:p>
          <a:p>
            <a:r>
              <a:rPr lang="en-US" sz="1600" dirty="0">
                <a:latin typeface="Tahoma" pitchFamily="34" charset="0"/>
                <a:cs typeface="Tahoma" pitchFamily="34" charset="0"/>
              </a:rPr>
              <a:t>32 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Kingsmead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Boulevard</a:t>
            </a:r>
          </a:p>
          <a:p>
            <a:r>
              <a:rPr lang="en-US" sz="1600" dirty="0" err="1">
                <a:latin typeface="Tahoma" pitchFamily="34" charset="0"/>
                <a:cs typeface="Tahoma" pitchFamily="34" charset="0"/>
              </a:rPr>
              <a:t>Kingsmead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 Office Park, Durban, 4001</a:t>
            </a:r>
            <a:br>
              <a:rPr lang="en-US" sz="1600" dirty="0">
                <a:latin typeface="Tahoma" pitchFamily="34" charset="0"/>
                <a:cs typeface="Tahoma" pitchFamily="34" charset="0"/>
              </a:rPr>
            </a:b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b="1" dirty="0">
                <a:latin typeface="Tahoma" pitchFamily="34" charset="0"/>
                <a:cs typeface="Tahoma" pitchFamily="34" charset="0"/>
              </a:rPr>
              <a:t>Postal address:		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cs typeface="Tahoma" pitchFamily="34" charset="0"/>
              </a:rPr>
              <a:t>PO Box 4245, Durban 4000</a:t>
            </a:r>
          </a:p>
          <a:p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Telephone: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+ 27 (0) 31 368 9600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Fax: +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27 (0) 31 368 5888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Email: </a:t>
            </a:r>
            <a:r>
              <a:rPr lang="en-US" sz="1600" dirty="0">
                <a:latin typeface="Tahoma" pitchFamily="34" charset="0"/>
                <a:cs typeface="Tahoma" pitchFamily="34" charset="0"/>
                <a:hlinkClick r:id="rId2"/>
              </a:rPr>
              <a:t>info@tikzn.co.za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Website: </a:t>
            </a:r>
            <a:r>
              <a:rPr lang="en-US" sz="1600" dirty="0">
                <a:latin typeface="Tahoma" pitchFamily="34" charset="0"/>
                <a:cs typeface="Tahoma" pitchFamily="34" charset="0"/>
                <a:hlinkClick r:id="rId3"/>
              </a:rPr>
              <a:t>www.tikzn.co.za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99682" y="1305179"/>
            <a:ext cx="3460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latin typeface="Tahoma" pitchFamily="34" charset="0"/>
                <a:cs typeface="Tahoma" pitchFamily="34" charset="0"/>
              </a:rPr>
              <a:t>Physical address:</a:t>
            </a:r>
          </a:p>
          <a:p>
            <a:r>
              <a:rPr lang="en-US" sz="1600" dirty="0">
                <a:latin typeface="Tahoma" pitchFamily="34" charset="0"/>
                <a:cs typeface="Tahoma" pitchFamily="34" charset="0"/>
              </a:rPr>
              <a:t>99 George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Storrar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 Avenue</a:t>
            </a:r>
          </a:p>
          <a:p>
            <a:r>
              <a:rPr lang="en-US" sz="1600" dirty="0" err="1">
                <a:latin typeface="Tahoma" pitchFamily="34" charset="0"/>
                <a:cs typeface="Tahoma" pitchFamily="34" charset="0"/>
              </a:rPr>
              <a:t>Groenkloof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Pretoria, 0181</a:t>
            </a:r>
            <a:br>
              <a:rPr lang="en-US" sz="1600" dirty="0">
                <a:latin typeface="Tahoma" pitchFamily="34" charset="0"/>
                <a:cs typeface="Tahoma" pitchFamily="34" charset="0"/>
              </a:rPr>
            </a:b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b="1" dirty="0">
                <a:latin typeface="Tahoma" pitchFamily="34" charset="0"/>
                <a:cs typeface="Tahoma" pitchFamily="34" charset="0"/>
              </a:rPr>
              <a:t>Postal address:		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r>
              <a:rPr lang="en-US" sz="1600" dirty="0">
                <a:latin typeface="Tahoma" pitchFamily="34" charset="0"/>
                <a:cs typeface="Tahoma" pitchFamily="34" charset="0"/>
              </a:rPr>
              <a:t>99 George </a:t>
            </a:r>
            <a:r>
              <a:rPr lang="en-US" sz="1600" dirty="0" err="1">
                <a:latin typeface="Tahoma" pitchFamily="34" charset="0"/>
                <a:cs typeface="Tahoma" pitchFamily="34" charset="0"/>
              </a:rPr>
              <a:t>Storrar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 Avenue</a:t>
            </a:r>
          </a:p>
          <a:p>
            <a:r>
              <a:rPr lang="en-US" sz="1600" dirty="0" err="1">
                <a:latin typeface="Tahoma" pitchFamily="34" charset="0"/>
                <a:cs typeface="Tahoma" pitchFamily="34" charset="0"/>
              </a:rPr>
              <a:t>Groenkloof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Pretoria, 0181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Telephone: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+ 27 (0) 12 346 4386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Fax: +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 27 (0) 86 501 0848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Email: </a:t>
            </a:r>
            <a:r>
              <a:rPr lang="en-US" sz="1600" dirty="0">
                <a:latin typeface="Tahoma" pitchFamily="34" charset="0"/>
                <a:cs typeface="Tahoma" pitchFamily="34" charset="0"/>
                <a:hlinkClick r:id="rId2"/>
              </a:rPr>
              <a:t>info@tikzn.co.za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Website: </a:t>
            </a:r>
            <a:r>
              <a:rPr lang="en-US" sz="1600" dirty="0">
                <a:latin typeface="Tahoma" pitchFamily="34" charset="0"/>
                <a:cs typeface="Tahoma" pitchFamily="34" charset="0"/>
                <a:hlinkClick r:id="rId3"/>
              </a:rPr>
              <a:t>www.tikzn.co.za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3695" y="332656"/>
            <a:ext cx="617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Contact Details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9552" y="548680"/>
          <a:ext cx="79928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950" y="115888"/>
            <a:ext cx="903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EXPORT INFRASTRUCTURE</a:t>
            </a:r>
            <a:endParaRPr lang="en-ZA" sz="2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958F5-CA4D-4ABB-A02D-87F54187C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B74958F5-CA4D-4ABB-A02D-87F54187C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85CA4-64EF-4CE4-BBA7-56053E703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2F085CA4-64EF-4CE4-BBA7-56053E703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943CC4-783F-4462-B4C8-2E0A25E81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1943CC4-783F-4462-B4C8-2E0A25E81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CD9EED-4433-4FA1-BC34-A9131BBDF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76CD9EED-4433-4FA1-BC34-A9131BBDF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9AEB4-F375-42D0-955B-2C8191AD4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2339AEB4-F375-42D0-955B-2C8191AD4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418B39-DF2F-4F2F-BFFD-8C63E404D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8D418B39-DF2F-4F2F-BFFD-8C63E404D7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TIKZN Resources Folder\Presentations\Pictures\KZN Destination Marketing 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3637" y="5877272"/>
            <a:ext cx="1512168" cy="744395"/>
          </a:xfrm>
          <a:prstGeom prst="rect">
            <a:avLst/>
          </a:prstGeom>
          <a:noFill/>
        </p:spPr>
      </p:pic>
      <p:pic>
        <p:nvPicPr>
          <p:cNvPr id="1026" name="Picture 2" descr="C:\Users\TIKZN Resources Folder\Presentations\Pictures\Kzn Coat of Arms log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0095" y="5776689"/>
            <a:ext cx="859854" cy="864096"/>
          </a:xfrm>
          <a:prstGeom prst="rect">
            <a:avLst/>
          </a:prstGeom>
          <a:noFill/>
        </p:spPr>
      </p:pic>
      <p:pic>
        <p:nvPicPr>
          <p:cNvPr id="6" name="Picture 2" descr="Port Vision Poster20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8113" y="71438"/>
            <a:ext cx="8642350" cy="6619875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006727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026" name="think-cell Slide" r:id="rId9" imgW="360" imgH="360" progId="">
              <p:embed/>
            </p:oleObj>
          </a:graphicData>
        </a:graphic>
      </p:graphicFrame>
      <p:sp>
        <p:nvSpPr>
          <p:cNvPr id="7" name="Rectangle 6"/>
          <p:cNvSpPr/>
          <p:nvPr>
            <p:custDataLst>
              <p:tags r:id="rId2"/>
            </p:custDataLst>
          </p:nvPr>
        </p:nvSpPr>
        <p:spPr bwMode="auto">
          <a:xfrm>
            <a:off x="0" y="1990725"/>
            <a:ext cx="9143999" cy="38195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371725"/>
            <a:ext cx="3438525" cy="3438525"/>
          </a:xfrm>
          <a:prstGeom prst="rect">
            <a:avLst/>
          </a:prstGeom>
        </p:spPr>
      </p:pic>
      <p:sp>
        <p:nvSpPr>
          <p:cNvPr id="22530" name="Rectangle 7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>
          <a:xfrm>
            <a:off x="0" y="333375"/>
            <a:ext cx="9144000" cy="2921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Southern Hub for World Shipping Routes</a:t>
            </a:r>
          </a:p>
        </p:txBody>
      </p:sp>
      <p:sp>
        <p:nvSpPr>
          <p:cNvPr id="22531" name="TextBox 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250" y="908720"/>
            <a:ext cx="9029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position of South Africa’s ports system enables it to access to South-South trade, Far East trade, Europe &amp; USA, East &amp; West Africa regional trade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50" y="2185988"/>
            <a:ext cx="3409950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474" y="1990725"/>
            <a:ext cx="3438525" cy="3438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798" y="5962323"/>
            <a:ext cx="902017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ZA" sz="1400" b="1" dirty="0" smtClean="0"/>
              <a:t>Shortest Trade Route between Shanghai and Santos is via South Africa 11,270nm = 22 days @ 21 knots</a:t>
            </a:r>
          </a:p>
          <a:p>
            <a:r>
              <a:rPr lang="en-ZA" sz="1400" b="1" dirty="0"/>
              <a:t> </a:t>
            </a:r>
            <a:r>
              <a:rPr lang="en-ZA" sz="1400" b="1" dirty="0" smtClean="0"/>
              <a:t>                                                                                   </a:t>
            </a:r>
            <a:r>
              <a:rPr lang="en-ZA" sz="1400" b="1" dirty="0"/>
              <a:t>via Panama Canal13,130nm = 26 days + transit fee</a:t>
            </a:r>
          </a:p>
          <a:p>
            <a:r>
              <a:rPr lang="en-ZA" sz="1400" b="1" dirty="0" smtClean="0"/>
              <a:t>                                                                                        via Suez Canal 13,590nm = 27 days + transit fee                                                              </a:t>
            </a:r>
            <a:endParaRPr lang="en-ZA" sz="1400" b="1" dirty="0"/>
          </a:p>
        </p:txBody>
      </p:sp>
      <p:sp>
        <p:nvSpPr>
          <p:cNvPr id="12" name="Freeform 11"/>
          <p:cNvSpPr/>
          <p:nvPr/>
        </p:nvSpPr>
        <p:spPr bwMode="auto">
          <a:xfrm>
            <a:off x="2314575" y="3867150"/>
            <a:ext cx="5686425" cy="1429808"/>
          </a:xfrm>
          <a:custGeom>
            <a:avLst/>
            <a:gdLst>
              <a:gd name="connsiteX0" fmla="*/ 0 w 5686425"/>
              <a:gd name="connsiteY0" fmla="*/ 695325 h 1429808"/>
              <a:gd name="connsiteX1" fmla="*/ 933450 w 5686425"/>
              <a:gd name="connsiteY1" fmla="*/ 1200150 h 1429808"/>
              <a:gd name="connsiteX2" fmla="*/ 2114550 w 5686425"/>
              <a:gd name="connsiteY2" fmla="*/ 1400175 h 1429808"/>
              <a:gd name="connsiteX3" fmla="*/ 2238375 w 5686425"/>
              <a:gd name="connsiteY3" fmla="*/ 1428750 h 1429808"/>
              <a:gd name="connsiteX4" fmla="*/ 2333625 w 5686425"/>
              <a:gd name="connsiteY4" fmla="*/ 1400175 h 1429808"/>
              <a:gd name="connsiteX5" fmla="*/ 2486025 w 5686425"/>
              <a:gd name="connsiteY5" fmla="*/ 1390650 h 1429808"/>
              <a:gd name="connsiteX6" fmla="*/ 2543175 w 5686425"/>
              <a:gd name="connsiteY6" fmla="*/ 1304925 h 1429808"/>
              <a:gd name="connsiteX7" fmla="*/ 4781550 w 5686425"/>
              <a:gd name="connsiteY7" fmla="*/ 628650 h 1429808"/>
              <a:gd name="connsiteX8" fmla="*/ 5229225 w 5686425"/>
              <a:gd name="connsiteY8" fmla="*/ 781050 h 1429808"/>
              <a:gd name="connsiteX9" fmla="*/ 5686425 w 5686425"/>
              <a:gd name="connsiteY9" fmla="*/ 0 h 1429808"/>
              <a:gd name="connsiteX10" fmla="*/ 5686425 w 5686425"/>
              <a:gd name="connsiteY10" fmla="*/ 0 h 142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6425" h="1429808">
                <a:moveTo>
                  <a:pt x="0" y="695325"/>
                </a:moveTo>
                <a:cubicBezTo>
                  <a:pt x="290512" y="889000"/>
                  <a:pt x="581025" y="1082675"/>
                  <a:pt x="933450" y="1200150"/>
                </a:cubicBezTo>
                <a:cubicBezTo>
                  <a:pt x="1285875" y="1317625"/>
                  <a:pt x="1897062" y="1362075"/>
                  <a:pt x="2114550" y="1400175"/>
                </a:cubicBezTo>
                <a:cubicBezTo>
                  <a:pt x="2332038" y="1438275"/>
                  <a:pt x="2201863" y="1428750"/>
                  <a:pt x="2238375" y="1428750"/>
                </a:cubicBezTo>
                <a:cubicBezTo>
                  <a:pt x="2274887" y="1428750"/>
                  <a:pt x="2292350" y="1406525"/>
                  <a:pt x="2333625" y="1400175"/>
                </a:cubicBezTo>
                <a:cubicBezTo>
                  <a:pt x="2374900" y="1393825"/>
                  <a:pt x="2451100" y="1406525"/>
                  <a:pt x="2486025" y="1390650"/>
                </a:cubicBezTo>
                <a:cubicBezTo>
                  <a:pt x="2520950" y="1374775"/>
                  <a:pt x="2160588" y="1431925"/>
                  <a:pt x="2543175" y="1304925"/>
                </a:cubicBezTo>
                <a:cubicBezTo>
                  <a:pt x="2925762" y="1177925"/>
                  <a:pt x="4333875" y="715962"/>
                  <a:pt x="4781550" y="628650"/>
                </a:cubicBezTo>
                <a:cubicBezTo>
                  <a:pt x="5229225" y="541338"/>
                  <a:pt x="5078413" y="885825"/>
                  <a:pt x="5229225" y="781050"/>
                </a:cubicBezTo>
                <a:cubicBezTo>
                  <a:pt x="5380037" y="676275"/>
                  <a:pt x="5686425" y="0"/>
                  <a:pt x="5686425" y="0"/>
                </a:cubicBezTo>
                <a:lnTo>
                  <a:pt x="5686425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266950" y="3638550"/>
            <a:ext cx="5825494" cy="1652598"/>
          </a:xfrm>
          <a:custGeom>
            <a:avLst/>
            <a:gdLst>
              <a:gd name="connsiteX0" fmla="*/ 5781675 w 5825494"/>
              <a:gd name="connsiteY0" fmla="*/ 0 h 1652598"/>
              <a:gd name="connsiteX1" fmla="*/ 5810250 w 5825494"/>
              <a:gd name="connsiteY1" fmla="*/ 104775 h 1652598"/>
              <a:gd name="connsiteX2" fmla="*/ 5572125 w 5825494"/>
              <a:gd name="connsiteY2" fmla="*/ 447675 h 1652598"/>
              <a:gd name="connsiteX3" fmla="*/ 5372100 w 5825494"/>
              <a:gd name="connsiteY3" fmla="*/ 752475 h 1652598"/>
              <a:gd name="connsiteX4" fmla="*/ 5305425 w 5825494"/>
              <a:gd name="connsiteY4" fmla="*/ 933450 h 1652598"/>
              <a:gd name="connsiteX5" fmla="*/ 5181600 w 5825494"/>
              <a:gd name="connsiteY5" fmla="*/ 1009650 h 1652598"/>
              <a:gd name="connsiteX6" fmla="*/ 4848225 w 5825494"/>
              <a:gd name="connsiteY6" fmla="*/ 914400 h 1652598"/>
              <a:gd name="connsiteX7" fmla="*/ 4371975 w 5825494"/>
              <a:gd name="connsiteY7" fmla="*/ 942975 h 1652598"/>
              <a:gd name="connsiteX8" fmla="*/ 2476500 w 5825494"/>
              <a:gd name="connsiteY8" fmla="*/ 1590675 h 1652598"/>
              <a:gd name="connsiteX9" fmla="*/ 2428875 w 5825494"/>
              <a:gd name="connsiteY9" fmla="*/ 1619250 h 1652598"/>
              <a:gd name="connsiteX10" fmla="*/ 2209800 w 5825494"/>
              <a:gd name="connsiteY10" fmla="*/ 1638300 h 1652598"/>
              <a:gd name="connsiteX11" fmla="*/ 771525 w 5825494"/>
              <a:gd name="connsiteY11" fmla="*/ 1390650 h 1652598"/>
              <a:gd name="connsiteX12" fmla="*/ 0 w 5825494"/>
              <a:gd name="connsiteY12" fmla="*/ 942975 h 1652598"/>
              <a:gd name="connsiteX13" fmla="*/ 0 w 5825494"/>
              <a:gd name="connsiteY13" fmla="*/ 942975 h 165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5494" h="1652598">
                <a:moveTo>
                  <a:pt x="5781675" y="0"/>
                </a:moveTo>
                <a:cubicBezTo>
                  <a:pt x="5813425" y="15081"/>
                  <a:pt x="5845175" y="30163"/>
                  <a:pt x="5810250" y="104775"/>
                </a:cubicBezTo>
                <a:cubicBezTo>
                  <a:pt x="5775325" y="179387"/>
                  <a:pt x="5645150" y="339725"/>
                  <a:pt x="5572125" y="447675"/>
                </a:cubicBezTo>
                <a:cubicBezTo>
                  <a:pt x="5499100" y="555625"/>
                  <a:pt x="5416550" y="671513"/>
                  <a:pt x="5372100" y="752475"/>
                </a:cubicBezTo>
                <a:cubicBezTo>
                  <a:pt x="5327650" y="833438"/>
                  <a:pt x="5337175" y="890588"/>
                  <a:pt x="5305425" y="933450"/>
                </a:cubicBezTo>
                <a:cubicBezTo>
                  <a:pt x="5273675" y="976312"/>
                  <a:pt x="5257800" y="1012825"/>
                  <a:pt x="5181600" y="1009650"/>
                </a:cubicBezTo>
                <a:cubicBezTo>
                  <a:pt x="5105400" y="1006475"/>
                  <a:pt x="4983162" y="925512"/>
                  <a:pt x="4848225" y="914400"/>
                </a:cubicBezTo>
                <a:cubicBezTo>
                  <a:pt x="4713288" y="903288"/>
                  <a:pt x="4767262" y="830263"/>
                  <a:pt x="4371975" y="942975"/>
                </a:cubicBezTo>
                <a:cubicBezTo>
                  <a:pt x="3976687" y="1055688"/>
                  <a:pt x="2800350" y="1477963"/>
                  <a:pt x="2476500" y="1590675"/>
                </a:cubicBezTo>
                <a:cubicBezTo>
                  <a:pt x="2152650" y="1703387"/>
                  <a:pt x="2473325" y="1611313"/>
                  <a:pt x="2428875" y="1619250"/>
                </a:cubicBezTo>
                <a:cubicBezTo>
                  <a:pt x="2384425" y="1627187"/>
                  <a:pt x="2486025" y="1676400"/>
                  <a:pt x="2209800" y="1638300"/>
                </a:cubicBezTo>
                <a:cubicBezTo>
                  <a:pt x="1933575" y="1600200"/>
                  <a:pt x="1139825" y="1506538"/>
                  <a:pt x="771525" y="1390650"/>
                </a:cubicBezTo>
                <a:cubicBezTo>
                  <a:pt x="403225" y="1274762"/>
                  <a:pt x="0" y="942975"/>
                  <a:pt x="0" y="942975"/>
                </a:cubicBezTo>
                <a:lnTo>
                  <a:pt x="0" y="942975"/>
                </a:ln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6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914962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dirty="0" smtClean="0">
                <a:latin typeface="Tahoma" pitchFamily="34" charset="0"/>
                <a:cs typeface="Tahoma" pitchFamily="34" charset="0"/>
              </a:rPr>
              <a:t>The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Official Trade </a:t>
            </a:r>
            <a:r>
              <a:rPr lang="tr-TR" sz="2800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Investment</a:t>
            </a:r>
            <a:r>
              <a:rPr lang="tr-T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Promotion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Agency </a:t>
            </a: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800" dirty="0" smtClean="0">
                <a:latin typeface="Tahoma" pitchFamily="34" charset="0"/>
                <a:cs typeface="Tahoma" pitchFamily="34" charset="0"/>
              </a:rPr>
              <a:t>of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the Provincial Government </a:t>
            </a:r>
          </a:p>
          <a:p>
            <a:pPr algn="ctr"/>
            <a:endParaRPr lang="en-ZA" sz="20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72968" y="3573016"/>
            <a:ext cx="7914703" cy="1733550"/>
            <a:chOff x="657770" y="4000504"/>
            <a:chExt cx="7914704" cy="1733550"/>
          </a:xfrm>
        </p:grpSpPr>
        <p:pic>
          <p:nvPicPr>
            <p:cNvPr id="8" name="Picture 6" descr="passenger terminal.JPG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57770" y="4024316"/>
              <a:ext cx="2513013" cy="167163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Image - Moses Mabhida Stadium2.pn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00724" y="4000504"/>
              <a:ext cx="2571750" cy="17335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Images - TIKZN Durban harbour with passenger ship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436403" y="4000504"/>
              <a:ext cx="2301875" cy="172720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C:\Users\TIKZN Resources Folder\Presentations\Pictures\tikzn logo July 2012_ 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96988" y="332656"/>
            <a:ext cx="5067300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16632"/>
            <a:ext cx="9036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TIKZN OPERATIONAL UNITS </a:t>
            </a:r>
            <a:endParaRPr lang="en-ZA" sz="2400" b="1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539552" y="836712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BE656C-F805-4AD3-986D-6C422B967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A4BE656C-F805-4AD3-986D-6C422B967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2CB3C2-B533-4C58-A433-C7E84CC3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32CB3C2-B533-4C58-A433-C7E84CC33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02330-8AE4-47E6-936D-F0C2219B5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39502330-8AE4-47E6-936D-F0C2219B5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7F12D-50FC-473E-B376-FF035C5C6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graphicEl>
                                              <a:dgm id="{A3D7F12D-50FC-473E-B376-FF035C5C6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D49812-9585-4AFF-B77A-59BE77F69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04D49812-9585-4AFF-B77A-59BE77F69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430D64-6273-497E-BDE1-9E7C1331D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46430D64-6273-497E-BDE1-9E7C1331D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DA302-AF23-4FC4-961B-924472DA7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1DDDA302-AF23-4FC4-961B-924472DA7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F0B990-347A-4870-BC78-366DDFB03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9AF0B990-347A-4870-BC78-366DDFB03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7E2975-513A-4488-96E5-C23939A98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2F7E2975-513A-4488-96E5-C23939A98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57F1FD-B9F7-4CAA-BC4C-3B04889E22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C057F1FD-B9F7-4CAA-BC4C-3B04889E22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50428B-4DAD-42CA-AF62-1CB0A7245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C450428B-4DAD-42CA-AF62-1CB0A7245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5DDE8F-4D8F-464C-9C38-DC214483E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0F5DDE8F-4D8F-464C-9C38-DC214483E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3DDFE3-E097-4E9D-BA23-2E57DAB36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4D3DDFE3-E097-4E9D-BA23-2E57DAB36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482773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  </a:t>
            </a:r>
            <a:r>
              <a:rPr lang="en-US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Role </a:t>
            </a:r>
            <a:r>
              <a:rPr lang="tr-TR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of </a:t>
            </a:r>
            <a:r>
              <a:rPr lang="en-US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Trade </a:t>
            </a:r>
            <a:r>
              <a:rPr lang="tr-TR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Development </a:t>
            </a:r>
            <a:r>
              <a:rPr lang="en-US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&amp; </a:t>
            </a:r>
            <a:r>
              <a:rPr lang="tr-TR" sz="3200" b="1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Promotion</a:t>
            </a:r>
            <a:endParaRPr lang="en-US" sz="3200" b="1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0096" y="1375276"/>
            <a:ext cx="5300016" cy="412921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Exporter Development 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Market Development 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Information and Trade Intelligence 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Assistance wıth Incentives 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Coordinatıon of Trade Shows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Capacity Buildıng for Exporters</a:t>
            </a:r>
          </a:p>
          <a:p>
            <a:pPr marL="339725" indent="-24447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2400" dirty="0" smtClean="0">
                <a:latin typeface="Tahoma" pitchFamily="34" charset="0"/>
                <a:ea typeface="ＭＳ Ｐゴシック" pitchFamily="36" charset="-128"/>
                <a:cs typeface="Tahoma" pitchFamily="34" charset="0"/>
              </a:rPr>
              <a:t>Export Awarness</a:t>
            </a:r>
            <a:endParaRPr lang="en-US" sz="2400" dirty="0">
              <a:latin typeface="Tahoma" pitchFamily="34" charset="0"/>
              <a:ea typeface="ＭＳ Ｐゴシック" pitchFamily="36" charset="-128"/>
              <a:cs typeface="Tahoma" pitchFamily="34" charset="0"/>
            </a:endParaRPr>
          </a:p>
          <a:p>
            <a:pPr marL="339725" indent="-33972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solidFill>
                <a:schemeClr val="bg1"/>
              </a:solidFill>
              <a:latin typeface="+mn-lt"/>
              <a:ea typeface="ＭＳ Ｐゴシック" pitchFamily="36" charset="-128"/>
              <a:cs typeface="+mn-cs"/>
            </a:endParaRPr>
          </a:p>
          <a:p>
            <a:pPr marL="339725" indent="-339725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aseline="30000" dirty="0">
              <a:solidFill>
                <a:schemeClr val="bg1"/>
              </a:solidFill>
              <a:latin typeface="+mn-lt"/>
              <a:ea typeface="ＭＳ Ｐゴシック" pitchFamily="36" charset="-128"/>
              <a:cs typeface="+mn-cs"/>
            </a:endParaRPr>
          </a:p>
          <a:p>
            <a:pPr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aseline="30000" dirty="0">
              <a:solidFill>
                <a:schemeClr val="bg1"/>
              </a:solidFill>
              <a:latin typeface="+mn-lt"/>
              <a:ea typeface="ＭＳ Ｐゴシック" pitchFamily="36" charset="-128"/>
              <a:cs typeface="+mn-cs"/>
            </a:endParaRPr>
          </a:p>
          <a:p>
            <a:pPr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200" baseline="30000" dirty="0">
              <a:solidFill>
                <a:schemeClr val="bg1"/>
              </a:solidFill>
              <a:latin typeface="+mn-lt"/>
              <a:ea typeface="ＭＳ Ｐゴシック" pitchFamily="36" charset="-128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69652" y="1622333"/>
            <a:ext cx="2955759" cy="3536384"/>
            <a:chOff x="5602977" y="1384208"/>
            <a:chExt cx="2955759" cy="3536384"/>
          </a:xfrm>
        </p:grpSpPr>
        <p:pic>
          <p:nvPicPr>
            <p:cNvPr id="8" name="Picture 1" descr="C:\Users\TIKZN Resources Folder\Investment Promotion -TIKZN\International Missions\Asian Block\Singapore\Africa -Singapore  Business Forum\Singapore PowerPoint\Clothing and Textile power point\Image 1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79560" y="2608344"/>
              <a:ext cx="1295764" cy="1000192"/>
            </a:xfrm>
            <a:prstGeom prst="roundRect">
              <a:avLst/>
            </a:prstGeom>
            <a:noFill/>
          </p:spPr>
        </p:pic>
        <p:pic>
          <p:nvPicPr>
            <p:cNvPr id="9" name="Picture 2" descr="C:\Users\TIKZN Resources Folder\Investment Promotion -TIKZN\International Missions\Asian Block\Singapore\Africa -Singapore  Business Forum\Singapore PowerPoint\Clothing and Textile power point\Image 4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74985" y="3984488"/>
              <a:ext cx="1300720" cy="899471"/>
            </a:xfrm>
            <a:prstGeom prst="roundRect">
              <a:avLst/>
            </a:prstGeom>
            <a:noFill/>
          </p:spPr>
        </p:pic>
        <p:pic>
          <p:nvPicPr>
            <p:cNvPr id="10" name="Picture 3" descr="C:\Users\TIKZN Resources Folder\Investment Promotion -TIKZN\International Missions\Asian Block\Singapore\Africa -Singapore  Business Forum\Singapore PowerPoint\Clothing and Textile power point\Image 6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02977" y="1384208"/>
              <a:ext cx="1349648" cy="901565"/>
            </a:xfrm>
            <a:prstGeom prst="roundRect">
              <a:avLst/>
            </a:prstGeom>
            <a:noFill/>
          </p:spPr>
        </p:pic>
        <p:pic>
          <p:nvPicPr>
            <p:cNvPr id="11" name="Picture 2" descr="C:\Users\TIKZN Resources Folder\Investment Promotion -TIKZN\International Missions\Asian Block\Singapore\Africa -Singapore  Business Forum\Singapore PowerPoint\Tourism Power point\Image 2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191728" y="1384208"/>
              <a:ext cx="1296144" cy="892871"/>
            </a:xfrm>
            <a:prstGeom prst="roundRect">
              <a:avLst/>
            </a:prstGeom>
            <a:noFill/>
          </p:spPr>
        </p:pic>
        <p:pic>
          <p:nvPicPr>
            <p:cNvPr id="12" name="Picture 3" descr="C:\Users\TIKZN Resources Folder\Investment Promotion -TIKZN\International Missions\Asian Block\Singapore\Africa -Singapore  Business Forum\Singapore PowerPoint\Tourism Power point\Image 3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191728" y="2639200"/>
              <a:ext cx="1296144" cy="963428"/>
            </a:xfrm>
            <a:prstGeom prst="roundRect">
              <a:avLst/>
            </a:prstGeom>
            <a:noFill/>
          </p:spPr>
        </p:pic>
        <p:pic>
          <p:nvPicPr>
            <p:cNvPr id="13" name="Picture 4" descr="C:\Users\TIKZN Resources Folder\Investment Promotion -TIKZN\International Missions\Asian Block\Singapore\Africa -Singapore  Business Forum\Singapore PowerPoint\Tourism Power point\Image 6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262592" y="3984488"/>
              <a:ext cx="1296144" cy="936104"/>
            </a:xfrm>
            <a:prstGeom prst="round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VahTEXYUiHLdyDDSQfj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YxeJGWo0Kmt5pqzKnK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xYwI_7HVkW8Fju2Wxg5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svihPOe0CSv6jIa2s8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4.zGfiQkGr4RjN4zOx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EQX9l3HUyZzLcEqD13h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>
          <a:softEdge rad="12700"/>
        </a:effectLst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1719</Words>
  <Application>Microsoft Office PowerPoint</Application>
  <PresentationFormat>On-screen Show (4:3)</PresentationFormat>
  <Paragraphs>462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think-cell Slide</vt:lpstr>
      <vt:lpstr>Slide 1</vt:lpstr>
      <vt:lpstr>Slide 2</vt:lpstr>
      <vt:lpstr>Slide 3</vt:lpstr>
      <vt:lpstr>Slide 4</vt:lpstr>
      <vt:lpstr>Slide 5</vt:lpstr>
      <vt:lpstr>Southern Hub for World Shipping Routes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Lester Bouah</dc:creator>
  <cp:lastModifiedBy>Lester Bouah</cp:lastModifiedBy>
  <cp:revision>81</cp:revision>
  <dcterms:created xsi:type="dcterms:W3CDTF">2013-09-04T11:12:47Z</dcterms:created>
  <dcterms:modified xsi:type="dcterms:W3CDTF">2014-03-26T18:11:33Z</dcterms:modified>
</cp:coreProperties>
</file>