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863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645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004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196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118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583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28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817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256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229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995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64C41-BA43-4522-B9CE-45B2F0CB7EBE}" type="datetimeFigureOut">
              <a:rPr lang="en-ZA" smtClean="0"/>
              <a:t>2014/03/28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2C7FF-4445-476B-AEF8-C7790B9006A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948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GROUP TWO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394" y="764704"/>
            <a:ext cx="9123606" cy="609329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ZA" sz="2200" dirty="0" smtClean="0"/>
              <a:t>1.   The </a:t>
            </a:r>
            <a:r>
              <a:rPr lang="en-ZA" sz="2200" dirty="0"/>
              <a:t>long time for </a:t>
            </a:r>
            <a:r>
              <a:rPr lang="en-ZA" sz="2200" b="1" dirty="0"/>
              <a:t>funds</a:t>
            </a:r>
            <a:r>
              <a:rPr lang="en-ZA" sz="2200" dirty="0"/>
              <a:t> to be available (does not take production cycles into account)</a:t>
            </a:r>
          </a:p>
          <a:p>
            <a:pPr lvl="1"/>
            <a:r>
              <a:rPr lang="en-ZA" sz="2200" dirty="0"/>
              <a:t>SCM of Government no value for Money</a:t>
            </a:r>
          </a:p>
          <a:p>
            <a:pPr lvl="1"/>
            <a:r>
              <a:rPr lang="en-ZA" sz="2200" dirty="0"/>
              <a:t>No seed money for support of loans (20% deposit for Land Bank Loans</a:t>
            </a:r>
            <a:r>
              <a:rPr lang="en-ZA" sz="2200" dirty="0" smtClean="0"/>
              <a:t>)</a:t>
            </a:r>
          </a:p>
          <a:p>
            <a:pPr marL="457200" lvl="1" indent="0">
              <a:buNone/>
            </a:pPr>
            <a:endParaRPr lang="en-ZA" sz="2200" dirty="0" smtClean="0"/>
          </a:p>
          <a:p>
            <a:pPr marL="0" indent="0">
              <a:buNone/>
            </a:pPr>
            <a:r>
              <a:rPr lang="en-ZA" sz="2200" b="1" dirty="0" smtClean="0">
                <a:solidFill>
                  <a:srgbClr val="FF0000"/>
                </a:solidFill>
              </a:rPr>
              <a:t>       </a:t>
            </a:r>
            <a:r>
              <a:rPr lang="en-ZA" sz="2200" b="1" u="sng" dirty="0" smtClean="0">
                <a:solidFill>
                  <a:srgbClr val="FF0000"/>
                </a:solidFill>
              </a:rPr>
              <a:t>Solutions :</a:t>
            </a:r>
            <a:r>
              <a:rPr lang="en-ZA" sz="2200" b="1" dirty="0" smtClean="0">
                <a:solidFill>
                  <a:srgbClr val="FF0000"/>
                </a:solidFill>
              </a:rPr>
              <a:t> Fixed Term Contracts (SABS), Involvement of Private Sector Funders/Investors,</a:t>
            </a:r>
            <a:r>
              <a:rPr lang="en-ZA" sz="2200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buNone/>
            </a:pPr>
            <a:r>
              <a:rPr lang="en-ZA" sz="2200" b="1" dirty="0" smtClean="0">
                <a:solidFill>
                  <a:srgbClr val="FF0000"/>
                </a:solidFill>
              </a:rPr>
              <a:t>       Grant funding exit strategy, Enforcing BBBEE Charters &amp; Gov. to use their clout to get off-  </a:t>
            </a:r>
          </a:p>
          <a:p>
            <a:pPr marL="0" indent="0">
              <a:buNone/>
            </a:pPr>
            <a:r>
              <a:rPr lang="en-ZA" sz="2200" b="1" dirty="0">
                <a:solidFill>
                  <a:srgbClr val="FF0000"/>
                </a:solidFill>
              </a:rPr>
              <a:t> </a:t>
            </a:r>
            <a:r>
              <a:rPr lang="en-ZA" sz="2200" b="1" dirty="0" smtClean="0">
                <a:solidFill>
                  <a:srgbClr val="FF0000"/>
                </a:solidFill>
              </a:rPr>
              <a:t>       take Agreements, DRDLR to give 20%  Deposit for Black Farmers wanting to buy their own </a:t>
            </a:r>
          </a:p>
          <a:p>
            <a:pPr marL="0" indent="0">
              <a:buNone/>
            </a:pPr>
            <a:r>
              <a:rPr lang="en-ZA" sz="2200" b="1" dirty="0">
                <a:solidFill>
                  <a:srgbClr val="FF0000"/>
                </a:solidFill>
              </a:rPr>
              <a:t> </a:t>
            </a:r>
            <a:r>
              <a:rPr lang="en-ZA" sz="2200" b="1" dirty="0" smtClean="0">
                <a:solidFill>
                  <a:srgbClr val="FF0000"/>
                </a:solidFill>
              </a:rPr>
              <a:t>       farmers via Land Bank</a:t>
            </a:r>
            <a:endParaRPr lang="en-ZA" sz="2200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ZA" sz="2200" dirty="0" smtClean="0"/>
          </a:p>
          <a:p>
            <a:pPr marL="457200" lvl="0" indent="-457200">
              <a:buAutoNum type="arabicPeriod" startAt="2"/>
            </a:pPr>
            <a:r>
              <a:rPr lang="en-ZA" sz="2200" dirty="0" smtClean="0"/>
              <a:t>Lack </a:t>
            </a:r>
            <a:r>
              <a:rPr lang="en-ZA" sz="2200" dirty="0"/>
              <a:t>of </a:t>
            </a:r>
            <a:r>
              <a:rPr lang="en-ZA" sz="2200" b="1" dirty="0"/>
              <a:t>skills</a:t>
            </a:r>
            <a:r>
              <a:rPr lang="en-ZA" sz="2200" dirty="0"/>
              <a:t> (especially in horticulture and specifically vegetables) &amp; </a:t>
            </a:r>
            <a:r>
              <a:rPr lang="en-ZA" sz="2200" dirty="0" smtClean="0"/>
              <a:t>Markets</a:t>
            </a:r>
          </a:p>
          <a:p>
            <a:pPr marL="0" lvl="0" indent="0">
              <a:buNone/>
            </a:pPr>
            <a:endParaRPr lang="en-ZA" sz="2200" dirty="0"/>
          </a:p>
          <a:p>
            <a:pPr marL="0" indent="0">
              <a:buNone/>
            </a:pPr>
            <a:r>
              <a:rPr lang="en-ZA" sz="2200" b="1" dirty="0" smtClean="0"/>
              <a:t>        </a:t>
            </a:r>
            <a:r>
              <a:rPr lang="en-ZA" sz="2200" b="1" u="sng" dirty="0" smtClean="0">
                <a:solidFill>
                  <a:srgbClr val="FF0000"/>
                </a:solidFill>
              </a:rPr>
              <a:t>Solutions </a:t>
            </a:r>
            <a:r>
              <a:rPr lang="en-ZA" sz="2200" b="1" u="sng" dirty="0">
                <a:solidFill>
                  <a:srgbClr val="FF0000"/>
                </a:solidFill>
              </a:rPr>
              <a:t>:</a:t>
            </a:r>
            <a:r>
              <a:rPr lang="en-ZA" sz="2200" b="1" dirty="0">
                <a:solidFill>
                  <a:srgbClr val="FF0000"/>
                </a:solidFill>
              </a:rPr>
              <a:t> Farmer Training, Extension O. (commodity associations), study groups, Global GAP </a:t>
            </a:r>
            <a:endParaRPr lang="en-ZA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2200" b="1" dirty="0">
                <a:solidFill>
                  <a:srgbClr val="FF0000"/>
                </a:solidFill>
              </a:rPr>
              <a:t> </a:t>
            </a:r>
            <a:r>
              <a:rPr lang="en-ZA" sz="2200" b="1" dirty="0" smtClean="0">
                <a:solidFill>
                  <a:srgbClr val="FF0000"/>
                </a:solidFill>
              </a:rPr>
              <a:t>       </a:t>
            </a:r>
            <a:r>
              <a:rPr lang="en-ZA" sz="2200" b="1" dirty="0" err="1" smtClean="0">
                <a:solidFill>
                  <a:srgbClr val="FF0000"/>
                </a:solidFill>
              </a:rPr>
              <a:t>accredition</a:t>
            </a:r>
            <a:r>
              <a:rPr lang="en-ZA" sz="2200" b="1" dirty="0" smtClean="0">
                <a:solidFill>
                  <a:srgbClr val="FF0000"/>
                </a:solidFill>
              </a:rPr>
              <a:t> </a:t>
            </a:r>
            <a:endParaRPr lang="en-ZA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2200" dirty="0" smtClean="0"/>
              <a:t> </a:t>
            </a:r>
          </a:p>
          <a:p>
            <a:pPr marL="0" indent="0">
              <a:buNone/>
            </a:pPr>
            <a:r>
              <a:rPr lang="en-ZA" sz="2200" dirty="0"/>
              <a:t> </a:t>
            </a:r>
          </a:p>
          <a:p>
            <a:pPr lvl="0">
              <a:buAutoNum type="arabicPeriod" startAt="3"/>
            </a:pPr>
            <a:r>
              <a:rPr lang="en-ZA" sz="2200" dirty="0" smtClean="0"/>
              <a:t>Lack of </a:t>
            </a:r>
            <a:r>
              <a:rPr lang="en-ZA" sz="2200" b="1" dirty="0" smtClean="0"/>
              <a:t>support of small commercial farmers</a:t>
            </a:r>
            <a:r>
              <a:rPr lang="en-ZA" sz="2200" dirty="0" smtClean="0"/>
              <a:t> with a previous track record &amp; have risked their own money (DTI  50:50 Model is good)</a:t>
            </a:r>
          </a:p>
          <a:p>
            <a:pPr marL="0" lvl="0" indent="0">
              <a:buNone/>
            </a:pPr>
            <a:endParaRPr lang="en-ZA" sz="2200" dirty="0" smtClean="0"/>
          </a:p>
          <a:p>
            <a:pPr marL="0" indent="0">
              <a:buNone/>
            </a:pPr>
            <a:r>
              <a:rPr lang="en-ZA" sz="2200" b="1" dirty="0" smtClean="0"/>
              <a:t>       </a:t>
            </a:r>
            <a:r>
              <a:rPr lang="en-ZA" sz="2200" b="1" u="sng" dirty="0" smtClean="0">
                <a:solidFill>
                  <a:srgbClr val="FF0000"/>
                </a:solidFill>
              </a:rPr>
              <a:t>Solution</a:t>
            </a:r>
            <a:r>
              <a:rPr lang="en-ZA" sz="2200" b="1" dirty="0" smtClean="0">
                <a:solidFill>
                  <a:srgbClr val="FF0000"/>
                </a:solidFill>
              </a:rPr>
              <a:t>: Specific Funding Programme for Small Commercial Farmers in conjunction with Loan</a:t>
            </a:r>
            <a:endParaRPr lang="en-ZA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1500" dirty="0"/>
              <a:t> </a:t>
            </a:r>
          </a:p>
          <a:p>
            <a:pPr marL="0" indent="0">
              <a:buNone/>
            </a:pPr>
            <a:r>
              <a:rPr lang="en-ZA" sz="1500" dirty="0"/>
              <a:t> </a:t>
            </a:r>
          </a:p>
          <a:p>
            <a:endParaRPr lang="en-ZA" sz="1500" dirty="0"/>
          </a:p>
        </p:txBody>
      </p:sp>
    </p:spTree>
    <p:extLst>
      <p:ext uri="{BB962C8B-B14F-4D97-AF65-F5344CB8AC3E}">
        <p14:creationId xmlns:p14="http://schemas.microsoft.com/office/powerpoint/2010/main" val="395431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GROUP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AutoNum type="arabicPeriod" startAt="4"/>
            </a:pPr>
            <a:r>
              <a:rPr lang="en-ZA" dirty="0" smtClean="0"/>
              <a:t>No proper oversight (M&amp;E) of the Agricultural Agency /  </a:t>
            </a:r>
          </a:p>
          <a:p>
            <a:pPr marL="0" lvl="0" indent="0">
              <a:buNone/>
            </a:pPr>
            <a:r>
              <a:rPr lang="en-ZA" dirty="0"/>
              <a:t> </a:t>
            </a:r>
            <a:r>
              <a:rPr lang="en-ZA" dirty="0" smtClean="0"/>
              <a:t>       </a:t>
            </a:r>
            <a:r>
              <a:rPr lang="en-ZA" dirty="0" smtClean="0"/>
              <a:t>Third Parties and how it disburses to Farmers / Project</a:t>
            </a:r>
          </a:p>
          <a:p>
            <a:pPr marL="0" lvl="0" indent="0">
              <a:buNone/>
            </a:pPr>
            <a:endParaRPr lang="en-Z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b="1" dirty="0" smtClean="0">
                <a:solidFill>
                  <a:srgbClr val="FF0000"/>
                </a:solidFill>
              </a:rPr>
              <a:t>        </a:t>
            </a:r>
            <a:r>
              <a:rPr lang="en-ZA" b="1" u="sng" dirty="0" smtClean="0">
                <a:solidFill>
                  <a:srgbClr val="FF0000"/>
                </a:solidFill>
              </a:rPr>
              <a:t>Solution</a:t>
            </a:r>
            <a:r>
              <a:rPr lang="en-ZA" b="1" dirty="0" smtClean="0">
                <a:solidFill>
                  <a:srgbClr val="FF0000"/>
                </a:solidFill>
              </a:rPr>
              <a:t> : Speak to Farmer &amp; Mentor as to </a:t>
            </a:r>
          </a:p>
          <a:p>
            <a:pPr marL="0" indent="0">
              <a:buNone/>
            </a:pPr>
            <a:r>
              <a:rPr lang="en-ZA" b="1" dirty="0">
                <a:solidFill>
                  <a:srgbClr val="FF0000"/>
                </a:solidFill>
              </a:rPr>
              <a:t> </a:t>
            </a:r>
            <a:r>
              <a:rPr lang="en-ZA" b="1" dirty="0" smtClean="0">
                <a:solidFill>
                  <a:srgbClr val="FF0000"/>
                </a:solidFill>
              </a:rPr>
              <a:t>       </a:t>
            </a:r>
            <a:r>
              <a:rPr lang="en-ZA" b="1" dirty="0" smtClean="0">
                <a:solidFill>
                  <a:srgbClr val="FF0000"/>
                </a:solidFill>
              </a:rPr>
              <a:t>appropriateness/quality of assistance</a:t>
            </a:r>
            <a:endParaRPr lang="en-Z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 smtClean="0"/>
          </a:p>
          <a:p>
            <a:pPr marL="514350" lvl="0" indent="-514350">
              <a:buAutoNum type="arabicPeriod" startAt="5"/>
            </a:pPr>
            <a:r>
              <a:rPr lang="en-ZA" dirty="0" smtClean="0"/>
              <a:t>No integration between </a:t>
            </a:r>
            <a:r>
              <a:rPr lang="en-ZA" dirty="0" err="1" smtClean="0"/>
              <a:t>Agric</a:t>
            </a:r>
            <a:r>
              <a:rPr lang="en-ZA" dirty="0" smtClean="0"/>
              <a:t> and Land Affairs &amp; DTI / </a:t>
            </a:r>
          </a:p>
          <a:p>
            <a:pPr marL="0" lvl="0" indent="0">
              <a:buNone/>
            </a:pPr>
            <a:r>
              <a:rPr lang="en-ZA" dirty="0"/>
              <a:t> </a:t>
            </a:r>
            <a:r>
              <a:rPr lang="en-ZA" dirty="0" smtClean="0"/>
              <a:t>      </a:t>
            </a:r>
            <a:r>
              <a:rPr lang="en-ZA" dirty="0" smtClean="0"/>
              <a:t>DEDT (DTP and impact on small Cucumber producers)</a:t>
            </a:r>
          </a:p>
          <a:p>
            <a:pPr marL="0" lv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b="1" dirty="0" smtClean="0"/>
              <a:t>       </a:t>
            </a:r>
            <a:r>
              <a:rPr lang="en-ZA" b="1" u="sng" dirty="0" smtClean="0">
                <a:solidFill>
                  <a:srgbClr val="FF0000"/>
                </a:solidFill>
              </a:rPr>
              <a:t>Solution</a:t>
            </a:r>
            <a:r>
              <a:rPr lang="en-ZA" b="1" dirty="0" smtClean="0">
                <a:solidFill>
                  <a:srgbClr val="FF0000"/>
                </a:solidFill>
              </a:rPr>
              <a:t> : use IGR mechanisms &amp; ICT, Inter-Departmental </a:t>
            </a:r>
          </a:p>
          <a:p>
            <a:pPr marL="0" indent="0">
              <a:buNone/>
            </a:pPr>
            <a:r>
              <a:rPr lang="en-ZA" b="1" dirty="0">
                <a:solidFill>
                  <a:srgbClr val="FF0000"/>
                </a:solidFill>
              </a:rPr>
              <a:t> </a:t>
            </a:r>
            <a:r>
              <a:rPr lang="en-ZA" b="1" dirty="0" smtClean="0">
                <a:solidFill>
                  <a:srgbClr val="FF0000"/>
                </a:solidFill>
              </a:rPr>
              <a:t>      </a:t>
            </a:r>
            <a:r>
              <a:rPr lang="en-ZA" b="1" dirty="0" smtClean="0">
                <a:solidFill>
                  <a:srgbClr val="FF0000"/>
                </a:solidFill>
              </a:rPr>
              <a:t>Meetings (aside from </a:t>
            </a:r>
            <a:r>
              <a:rPr lang="en-ZA" b="1" dirty="0" err="1" smtClean="0">
                <a:solidFill>
                  <a:srgbClr val="FF0000"/>
                </a:solidFill>
              </a:rPr>
              <a:t>Lekgotla</a:t>
            </a:r>
            <a:r>
              <a:rPr lang="en-ZA" b="1" dirty="0" smtClean="0">
                <a:solidFill>
                  <a:srgbClr val="FF0000"/>
                </a:solidFill>
              </a:rPr>
              <a:t>), Alignment of Strategies</a:t>
            </a:r>
            <a:endParaRPr lang="en-ZA" dirty="0" smtClean="0">
              <a:solidFill>
                <a:srgbClr val="FF0000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9168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213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TWO </vt:lpstr>
      <vt:lpstr>GROUP 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TWO</dc:title>
  <dc:creator>user</dc:creator>
  <cp:lastModifiedBy>user</cp:lastModifiedBy>
  <cp:revision>2</cp:revision>
  <dcterms:created xsi:type="dcterms:W3CDTF">2014-03-28T09:27:32Z</dcterms:created>
  <dcterms:modified xsi:type="dcterms:W3CDTF">2014-03-28T09:37:06Z</dcterms:modified>
</cp:coreProperties>
</file>