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02" r:id="rId2"/>
    <p:sldMasterId id="2147483716" r:id="rId3"/>
  </p:sldMasterIdLst>
  <p:notesMasterIdLst>
    <p:notesMasterId r:id="rId31"/>
  </p:notesMasterIdLst>
  <p:handoutMasterIdLst>
    <p:handoutMasterId r:id="rId32"/>
  </p:handoutMasterIdLst>
  <p:sldIdLst>
    <p:sldId id="256" r:id="rId4"/>
    <p:sldId id="261" r:id="rId5"/>
    <p:sldId id="264" r:id="rId6"/>
    <p:sldId id="280" r:id="rId7"/>
    <p:sldId id="295" r:id="rId8"/>
    <p:sldId id="275" r:id="rId9"/>
    <p:sldId id="259" r:id="rId10"/>
    <p:sldId id="281" r:id="rId11"/>
    <p:sldId id="282" r:id="rId12"/>
    <p:sldId id="268" r:id="rId13"/>
    <p:sldId id="284" r:id="rId14"/>
    <p:sldId id="285" r:id="rId15"/>
    <p:sldId id="283" r:id="rId16"/>
    <p:sldId id="286" r:id="rId17"/>
    <p:sldId id="287" r:id="rId18"/>
    <p:sldId id="298" r:id="rId19"/>
    <p:sldId id="288" r:id="rId20"/>
    <p:sldId id="296" r:id="rId21"/>
    <p:sldId id="289" r:id="rId22"/>
    <p:sldId id="272" r:id="rId23"/>
    <p:sldId id="274" r:id="rId24"/>
    <p:sldId id="273" r:id="rId25"/>
    <p:sldId id="297" r:id="rId26"/>
    <p:sldId id="270" r:id="rId27"/>
    <p:sldId id="290" r:id="rId28"/>
    <p:sldId id="292" r:id="rId29"/>
    <p:sldId id="294" r:id="rId30"/>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6" d="100"/>
          <a:sy n="96" d="100"/>
        </p:scale>
        <p:origin x="534" y="97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633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774010" y="0"/>
            <a:ext cx="2887186" cy="496332"/>
          </a:xfrm>
          <a:prstGeom prst="rect">
            <a:avLst/>
          </a:prstGeom>
        </p:spPr>
        <p:txBody>
          <a:bodyPr vert="horz" lIns="91440" tIns="45720" rIns="91440" bIns="45720" rtlCol="0"/>
          <a:lstStyle>
            <a:lvl1pPr algn="r">
              <a:defRPr sz="1200"/>
            </a:lvl1pPr>
          </a:lstStyle>
          <a:p>
            <a:fld id="{8A882CC7-6618-4976-B1F6-32E5CCD285B7}" type="datetimeFigureOut">
              <a:rPr lang="en-ZA" smtClean="0"/>
              <a:pPr/>
              <a:t>2011/10/26</a:t>
            </a:fld>
            <a:endParaRPr lang="en-ZA"/>
          </a:p>
        </p:txBody>
      </p:sp>
      <p:sp>
        <p:nvSpPr>
          <p:cNvPr id="4" name="Footer Placeholder 3"/>
          <p:cNvSpPr>
            <a:spLocks noGrp="1"/>
          </p:cNvSpPr>
          <p:nvPr>
            <p:ph type="ftr" sz="quarter" idx="2"/>
          </p:nvPr>
        </p:nvSpPr>
        <p:spPr>
          <a:xfrm>
            <a:off x="0" y="9428583"/>
            <a:ext cx="2887186" cy="496332"/>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774010" y="9428583"/>
            <a:ext cx="2887186" cy="496332"/>
          </a:xfrm>
          <a:prstGeom prst="rect">
            <a:avLst/>
          </a:prstGeom>
        </p:spPr>
        <p:txBody>
          <a:bodyPr vert="horz" lIns="91440" tIns="45720" rIns="91440" bIns="45720" rtlCol="0" anchor="b"/>
          <a:lstStyle>
            <a:lvl1pPr algn="r">
              <a:defRPr sz="1200"/>
            </a:lvl1pPr>
          </a:lstStyle>
          <a:p>
            <a:fld id="{27B34445-97BC-4208-A194-C72828164853}" type="slidenum">
              <a:rPr lang="en-ZA" smtClean="0"/>
              <a:pPr/>
              <a:t>‹#›</a:t>
            </a:fld>
            <a:endParaRPr lang="en-ZA"/>
          </a:p>
        </p:txBody>
      </p:sp>
    </p:spTree>
    <p:extLst>
      <p:ext uri="{BB962C8B-B14F-4D97-AF65-F5344CB8AC3E}">
        <p14:creationId xmlns:p14="http://schemas.microsoft.com/office/powerpoint/2010/main" xmlns="" val="2675058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633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774010" y="0"/>
            <a:ext cx="2887186" cy="496332"/>
          </a:xfrm>
          <a:prstGeom prst="rect">
            <a:avLst/>
          </a:prstGeom>
        </p:spPr>
        <p:txBody>
          <a:bodyPr vert="horz" lIns="91440" tIns="45720" rIns="91440" bIns="45720" rtlCol="0"/>
          <a:lstStyle>
            <a:lvl1pPr algn="r">
              <a:defRPr sz="1200"/>
            </a:lvl1pPr>
          </a:lstStyle>
          <a:p>
            <a:fld id="{11A3E4D3-10EA-4C80-B32F-FB5D35C8D0E2}" type="datetimeFigureOut">
              <a:rPr lang="en-ZA" smtClean="0"/>
              <a:pPr/>
              <a:t>2011/10/26</a:t>
            </a:fld>
            <a:endParaRPr lang="en-ZA"/>
          </a:p>
        </p:txBody>
      </p:sp>
      <p:sp>
        <p:nvSpPr>
          <p:cNvPr id="4" name="Slide Image Placeholder 3"/>
          <p:cNvSpPr>
            <a:spLocks noGrp="1" noRot="1" noChangeAspect="1"/>
          </p:cNvSpPr>
          <p:nvPr>
            <p:ph type="sldImg" idx="2"/>
          </p:nvPr>
        </p:nvSpPr>
        <p:spPr>
          <a:xfrm>
            <a:off x="850900" y="744538"/>
            <a:ext cx="4960938" cy="3722687"/>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66274" y="4715154"/>
            <a:ext cx="533019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28583"/>
            <a:ext cx="2887186" cy="496332"/>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774010" y="9428583"/>
            <a:ext cx="2887186" cy="496332"/>
          </a:xfrm>
          <a:prstGeom prst="rect">
            <a:avLst/>
          </a:prstGeom>
        </p:spPr>
        <p:txBody>
          <a:bodyPr vert="horz" lIns="91440" tIns="45720" rIns="91440" bIns="45720" rtlCol="0" anchor="b"/>
          <a:lstStyle>
            <a:lvl1pPr algn="r">
              <a:defRPr sz="1200"/>
            </a:lvl1pPr>
          </a:lstStyle>
          <a:p>
            <a:fld id="{2A724F18-2F8B-461E-947A-6500D614C1E4}" type="slidenum">
              <a:rPr lang="en-ZA" smtClean="0"/>
              <a:pPr/>
              <a:t>‹#›</a:t>
            </a:fld>
            <a:endParaRPr lang="en-ZA"/>
          </a:p>
        </p:txBody>
      </p:sp>
    </p:spTree>
    <p:extLst>
      <p:ext uri="{BB962C8B-B14F-4D97-AF65-F5344CB8AC3E}">
        <p14:creationId xmlns:p14="http://schemas.microsoft.com/office/powerpoint/2010/main" xmlns="" val="1534455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1</a:t>
            </a:fld>
            <a:endParaRPr lang="en-ZA"/>
          </a:p>
        </p:txBody>
      </p:sp>
    </p:spTree>
    <p:extLst>
      <p:ext uri="{BB962C8B-B14F-4D97-AF65-F5344CB8AC3E}">
        <p14:creationId xmlns:p14="http://schemas.microsoft.com/office/powerpoint/2010/main" xmlns="" val="1824723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11</a:t>
            </a:fld>
            <a:endParaRPr lang="en-ZA"/>
          </a:p>
        </p:txBody>
      </p:sp>
    </p:spTree>
    <p:extLst>
      <p:ext uri="{BB962C8B-B14F-4D97-AF65-F5344CB8AC3E}">
        <p14:creationId xmlns:p14="http://schemas.microsoft.com/office/powerpoint/2010/main" xmlns="" val="274977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12</a:t>
            </a:fld>
            <a:endParaRPr lang="en-ZA"/>
          </a:p>
        </p:txBody>
      </p:sp>
    </p:spTree>
    <p:extLst>
      <p:ext uri="{BB962C8B-B14F-4D97-AF65-F5344CB8AC3E}">
        <p14:creationId xmlns:p14="http://schemas.microsoft.com/office/powerpoint/2010/main" xmlns="" val="2766357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13</a:t>
            </a:fld>
            <a:endParaRPr lang="en-ZA"/>
          </a:p>
        </p:txBody>
      </p:sp>
    </p:spTree>
    <p:extLst>
      <p:ext uri="{BB962C8B-B14F-4D97-AF65-F5344CB8AC3E}">
        <p14:creationId xmlns:p14="http://schemas.microsoft.com/office/powerpoint/2010/main" xmlns="" val="2393924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14</a:t>
            </a:fld>
            <a:endParaRPr lang="en-ZA"/>
          </a:p>
        </p:txBody>
      </p:sp>
    </p:spTree>
    <p:extLst>
      <p:ext uri="{BB962C8B-B14F-4D97-AF65-F5344CB8AC3E}">
        <p14:creationId xmlns:p14="http://schemas.microsoft.com/office/powerpoint/2010/main" xmlns="" val="2829383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15</a:t>
            </a:fld>
            <a:endParaRPr lang="en-ZA"/>
          </a:p>
        </p:txBody>
      </p:sp>
    </p:spTree>
    <p:extLst>
      <p:ext uri="{BB962C8B-B14F-4D97-AF65-F5344CB8AC3E}">
        <p14:creationId xmlns:p14="http://schemas.microsoft.com/office/powerpoint/2010/main" xmlns="" val="2567270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17</a:t>
            </a:fld>
            <a:endParaRPr lang="en-ZA"/>
          </a:p>
        </p:txBody>
      </p:sp>
    </p:spTree>
    <p:extLst>
      <p:ext uri="{BB962C8B-B14F-4D97-AF65-F5344CB8AC3E}">
        <p14:creationId xmlns:p14="http://schemas.microsoft.com/office/powerpoint/2010/main" xmlns="" val="2018605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19</a:t>
            </a:fld>
            <a:endParaRPr lang="en-ZA"/>
          </a:p>
        </p:txBody>
      </p:sp>
    </p:spTree>
    <p:extLst>
      <p:ext uri="{BB962C8B-B14F-4D97-AF65-F5344CB8AC3E}">
        <p14:creationId xmlns:p14="http://schemas.microsoft.com/office/powerpoint/2010/main" xmlns="" val="1633206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20</a:t>
            </a:fld>
            <a:endParaRPr lang="en-ZA"/>
          </a:p>
        </p:txBody>
      </p:sp>
    </p:spTree>
    <p:extLst>
      <p:ext uri="{BB962C8B-B14F-4D97-AF65-F5344CB8AC3E}">
        <p14:creationId xmlns:p14="http://schemas.microsoft.com/office/powerpoint/2010/main" xmlns="" val="748587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21</a:t>
            </a:fld>
            <a:endParaRPr lang="en-ZA"/>
          </a:p>
        </p:txBody>
      </p:sp>
    </p:spTree>
    <p:extLst>
      <p:ext uri="{BB962C8B-B14F-4D97-AF65-F5344CB8AC3E}">
        <p14:creationId xmlns:p14="http://schemas.microsoft.com/office/powerpoint/2010/main" xmlns="" val="3296165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22</a:t>
            </a:fld>
            <a:endParaRPr lang="en-ZA"/>
          </a:p>
        </p:txBody>
      </p:sp>
    </p:spTree>
    <p:extLst>
      <p:ext uri="{BB962C8B-B14F-4D97-AF65-F5344CB8AC3E}">
        <p14:creationId xmlns:p14="http://schemas.microsoft.com/office/powerpoint/2010/main" xmlns="" val="3258786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2</a:t>
            </a:fld>
            <a:endParaRPr lang="en-ZA"/>
          </a:p>
        </p:txBody>
      </p:sp>
    </p:spTree>
    <p:extLst>
      <p:ext uri="{BB962C8B-B14F-4D97-AF65-F5344CB8AC3E}">
        <p14:creationId xmlns:p14="http://schemas.microsoft.com/office/powerpoint/2010/main" xmlns="" val="1413926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ZA" smtClean="0"/>
          </a:p>
        </p:txBody>
      </p:sp>
      <p:sp>
        <p:nvSpPr>
          <p:cNvPr id="54276" name="Slide Number Placeholder 3"/>
          <p:cNvSpPr>
            <a:spLocks noGrp="1"/>
          </p:cNvSpPr>
          <p:nvPr>
            <p:ph type="sldNum" sz="quarter" idx="5"/>
          </p:nvPr>
        </p:nvSpPr>
        <p:spPr>
          <a:noFill/>
        </p:spPr>
        <p:txBody>
          <a:bodyPr/>
          <a:lstStyle/>
          <a:p>
            <a:fld id="{B68E95ED-8BD8-4C64-AAF5-19EC91C8FD27}" type="slidenum">
              <a:rPr lang="en-US" smtClean="0">
                <a:solidFill>
                  <a:prstClr val="black"/>
                </a:solidFill>
              </a:rPr>
              <a:pPr/>
              <a:t>24</a:t>
            </a:fld>
            <a:endParaRPr lang="en-US" smtClean="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25</a:t>
            </a:fld>
            <a:endParaRPr lang="en-ZA"/>
          </a:p>
        </p:txBody>
      </p:sp>
    </p:spTree>
    <p:extLst>
      <p:ext uri="{BB962C8B-B14F-4D97-AF65-F5344CB8AC3E}">
        <p14:creationId xmlns:p14="http://schemas.microsoft.com/office/powerpoint/2010/main" xmlns="" val="2508736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26</a:t>
            </a:fld>
            <a:endParaRPr lang="en-ZA"/>
          </a:p>
        </p:txBody>
      </p:sp>
    </p:spTree>
    <p:extLst>
      <p:ext uri="{BB962C8B-B14F-4D97-AF65-F5344CB8AC3E}">
        <p14:creationId xmlns:p14="http://schemas.microsoft.com/office/powerpoint/2010/main" xmlns="" val="3195626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27</a:t>
            </a:fld>
            <a:endParaRPr lang="en-ZA"/>
          </a:p>
        </p:txBody>
      </p:sp>
    </p:spTree>
    <p:extLst>
      <p:ext uri="{BB962C8B-B14F-4D97-AF65-F5344CB8AC3E}">
        <p14:creationId xmlns:p14="http://schemas.microsoft.com/office/powerpoint/2010/main" xmlns="" val="3460702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3</a:t>
            </a:fld>
            <a:endParaRPr lang="en-ZA"/>
          </a:p>
        </p:txBody>
      </p:sp>
    </p:spTree>
    <p:extLst>
      <p:ext uri="{BB962C8B-B14F-4D97-AF65-F5344CB8AC3E}">
        <p14:creationId xmlns:p14="http://schemas.microsoft.com/office/powerpoint/2010/main" xmlns="" val="848492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4</a:t>
            </a:fld>
            <a:endParaRPr lang="en-ZA"/>
          </a:p>
        </p:txBody>
      </p:sp>
    </p:spTree>
    <p:extLst>
      <p:ext uri="{BB962C8B-B14F-4D97-AF65-F5344CB8AC3E}">
        <p14:creationId xmlns:p14="http://schemas.microsoft.com/office/powerpoint/2010/main" xmlns="" val="312761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6</a:t>
            </a:fld>
            <a:endParaRPr lang="en-ZA"/>
          </a:p>
        </p:txBody>
      </p:sp>
    </p:spTree>
    <p:extLst>
      <p:ext uri="{BB962C8B-B14F-4D97-AF65-F5344CB8AC3E}">
        <p14:creationId xmlns:p14="http://schemas.microsoft.com/office/powerpoint/2010/main" xmlns="" val="3793746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7</a:t>
            </a:fld>
            <a:endParaRPr lang="en-ZA"/>
          </a:p>
        </p:txBody>
      </p:sp>
    </p:spTree>
    <p:extLst>
      <p:ext uri="{BB962C8B-B14F-4D97-AF65-F5344CB8AC3E}">
        <p14:creationId xmlns:p14="http://schemas.microsoft.com/office/powerpoint/2010/main" xmlns="" val="488739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8</a:t>
            </a:fld>
            <a:endParaRPr lang="en-ZA"/>
          </a:p>
        </p:txBody>
      </p:sp>
    </p:spTree>
    <p:extLst>
      <p:ext uri="{BB962C8B-B14F-4D97-AF65-F5344CB8AC3E}">
        <p14:creationId xmlns:p14="http://schemas.microsoft.com/office/powerpoint/2010/main" xmlns="" val="291349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9</a:t>
            </a:fld>
            <a:endParaRPr lang="en-ZA"/>
          </a:p>
        </p:txBody>
      </p:sp>
    </p:spTree>
    <p:extLst>
      <p:ext uri="{BB962C8B-B14F-4D97-AF65-F5344CB8AC3E}">
        <p14:creationId xmlns:p14="http://schemas.microsoft.com/office/powerpoint/2010/main" xmlns="" val="2460711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A724F18-2F8B-461E-947A-6500D614C1E4}" type="slidenum">
              <a:rPr lang="en-ZA" smtClean="0"/>
              <a:pPr/>
              <a:t>10</a:t>
            </a:fld>
            <a:endParaRPr lang="en-ZA"/>
          </a:p>
        </p:txBody>
      </p:sp>
    </p:spTree>
    <p:extLst>
      <p:ext uri="{BB962C8B-B14F-4D97-AF65-F5344CB8AC3E}">
        <p14:creationId xmlns:p14="http://schemas.microsoft.com/office/powerpoint/2010/main" xmlns="" val="42884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1"/>
            <a:ext cx="9144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502920" y="2775745"/>
            <a:ext cx="82296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500064" y="1559720"/>
            <a:ext cx="51054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30" name="Date Placeholder 29"/>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19" name="Footer Placeholder 18"/>
          <p:cNvSpPr>
            <a:spLocks noGrp="1"/>
          </p:cNvSpPr>
          <p:nvPr>
            <p:ph type="ftr" sz="quarter" idx="11"/>
          </p:nvPr>
        </p:nvSpPr>
        <p:spPr/>
        <p:txBody>
          <a:bodyPr/>
          <a:lstStyle/>
          <a:p>
            <a:endParaRPr lang="en-ZA">
              <a:solidFill>
                <a:srgbClr val="FFF9E5">
                  <a:shade val="50000"/>
                </a:srgbClr>
              </a:solidFill>
            </a:endParaRPr>
          </a:p>
        </p:txBody>
      </p:sp>
      <p:sp>
        <p:nvSpPr>
          <p:cNvPr id="27" name="Slide Number Placeholder 26"/>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1585961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5" name="Footer Placeholder 4"/>
          <p:cNvSpPr>
            <a:spLocks noGrp="1"/>
          </p:cNvSpPr>
          <p:nvPr>
            <p:ph type="ftr" sz="quarter" idx="11"/>
          </p:nvPr>
        </p:nvSpPr>
        <p:spPr/>
        <p:txBody>
          <a:bodyPr/>
          <a:lstStyle/>
          <a:p>
            <a:endParaRPr lang="en-ZA">
              <a:solidFill>
                <a:srgbClr val="FFF9E5">
                  <a:shade val="50000"/>
                </a:srgbClr>
              </a:solidFill>
            </a:endParaRPr>
          </a:p>
        </p:txBody>
      </p:sp>
      <p:sp>
        <p:nvSpPr>
          <p:cNvPr id="6" name="Slide Number Placeholder 5"/>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46139789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5" name="Footer Placeholder 4"/>
          <p:cNvSpPr>
            <a:spLocks noGrp="1"/>
          </p:cNvSpPr>
          <p:nvPr>
            <p:ph type="ftr" sz="quarter" idx="11"/>
          </p:nvPr>
        </p:nvSpPr>
        <p:spPr/>
        <p:txBody>
          <a:bodyPr/>
          <a:lstStyle/>
          <a:p>
            <a:endParaRPr lang="en-ZA">
              <a:solidFill>
                <a:srgbClr val="FFF9E5">
                  <a:shade val="50000"/>
                </a:srgbClr>
              </a:solidFill>
            </a:endParaRPr>
          </a:p>
        </p:txBody>
      </p:sp>
      <p:sp>
        <p:nvSpPr>
          <p:cNvPr id="6" name="Slide Number Placeholder 5"/>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25709462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fld id="{329361D4-BA4E-43B4-B3F7-3465211DF3EA}" type="datetime1">
              <a:rPr lang="en-US" smtClean="0">
                <a:solidFill>
                  <a:srgbClr val="FFF9E5">
                    <a:shade val="50000"/>
                  </a:srgbClr>
                </a:solidFill>
              </a:rPr>
              <a:pPr>
                <a:defRPr/>
              </a:pPr>
              <a:t>10/26/2011</a:t>
            </a:fld>
            <a:endParaRPr lang="en-US">
              <a:solidFill>
                <a:srgbClr val="FFF9E5">
                  <a:shade val="50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9E5">
                  <a:shade val="50000"/>
                </a:srgb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DC40F-3FD7-4A2A-B0E8-81D3E6B0FDD0}" type="slidenum">
              <a:rPr lang="en-US">
                <a:solidFill>
                  <a:srgbClr val="FFF9E5">
                    <a:shade val="50000"/>
                  </a:srgbClr>
                </a:solidFill>
              </a:rPr>
              <a:pPr>
                <a:defRPr/>
              </a:pPr>
              <a:t>‹#›</a:t>
            </a:fld>
            <a:endParaRPr lang="en-US">
              <a:solidFill>
                <a:srgbClr val="FFF9E5">
                  <a:shade val="50000"/>
                </a:srgbClr>
              </a:solidFill>
            </a:endParaRPr>
          </a:p>
        </p:txBody>
      </p:sp>
      <p:sp>
        <p:nvSpPr>
          <p:cNvPr id="7" name="Rectangle 6"/>
          <p:cNvSpPr/>
          <p:nvPr userDrawn="1"/>
        </p:nvSpPr>
        <p:spPr>
          <a:xfrm>
            <a:off x="2051720" y="260648"/>
            <a:ext cx="5400600" cy="830997"/>
          </a:xfrm>
          <a:prstGeom prst="rect">
            <a:avLst/>
          </a:prstGeom>
        </p:spPr>
        <p:txBody>
          <a:bodyPr wrap="square">
            <a:spAutoFit/>
          </a:bodyPr>
          <a:lstStyle/>
          <a:p>
            <a:pPr algn="ctr"/>
            <a:r>
              <a:rPr lang="en-US" sz="2400" b="1" dirty="0" smtClean="0">
                <a:solidFill>
                  <a:prstClr val="white"/>
                </a:solidFill>
                <a:effectLst>
                  <a:outerShdw blurRad="38100" dist="38100" dir="2700000" algn="tl">
                    <a:srgbClr val="C0C0C0"/>
                  </a:outerShdw>
                </a:effectLst>
              </a:rPr>
              <a:t>OIL RIG AND OFFSHORE SUPPORT OPPORTUNITIES – WEST AFRICA</a:t>
            </a:r>
            <a:endParaRPr lang="en-ZA" sz="2400" dirty="0">
              <a:solidFill>
                <a:prstClr val="white"/>
              </a:solidFill>
            </a:endParaRPr>
          </a:p>
        </p:txBody>
      </p:sp>
    </p:spTree>
    <p:extLst>
      <p:ext uri="{BB962C8B-B14F-4D97-AF65-F5344CB8AC3E}">
        <p14:creationId xmlns:p14="http://schemas.microsoft.com/office/powerpoint/2010/main" xmlns="" val="220684404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ZA"/>
          </a:p>
        </p:txBody>
      </p:sp>
      <p:sp>
        <p:nvSpPr>
          <p:cNvPr id="3" name="Table Placeholder 2"/>
          <p:cNvSpPr>
            <a:spLocks noGrp="1"/>
          </p:cNvSpPr>
          <p:nvPr>
            <p:ph type="tbl" idx="1"/>
          </p:nvPr>
        </p:nvSpPr>
        <p:spPr>
          <a:xfrm>
            <a:off x="457200" y="1600200"/>
            <a:ext cx="8229600" cy="4525963"/>
          </a:xfrm>
        </p:spPr>
        <p:txBody>
          <a:bodyPr>
            <a:normAutofit/>
          </a:bodyPr>
          <a:lstStyle/>
          <a:p>
            <a:pPr lvl="0"/>
            <a:endParaRPr lang="en-ZA" noProof="0"/>
          </a:p>
        </p:txBody>
      </p:sp>
      <p:sp>
        <p:nvSpPr>
          <p:cNvPr id="4" name="Date Placeholder 9"/>
          <p:cNvSpPr>
            <a:spLocks noGrp="1"/>
          </p:cNvSpPr>
          <p:nvPr>
            <p:ph type="dt" sz="half" idx="10"/>
          </p:nvPr>
        </p:nvSpPr>
        <p:spPr/>
        <p:txBody>
          <a:bodyPr/>
          <a:lstStyle>
            <a:lvl1pPr>
              <a:defRPr/>
            </a:lvl1pPr>
          </a:lstStyle>
          <a:p>
            <a:pPr>
              <a:defRPr/>
            </a:pPr>
            <a:endParaRPr lang="en-US">
              <a:solidFill>
                <a:srgbClr val="FFF9E5">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FFF9E5">
                  <a:shade val="5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50148CD-9409-4AAA-B4B9-A3FA9159DDF6}" type="slidenum">
              <a:rPr lang="en-US">
                <a:solidFill>
                  <a:srgbClr val="FFF9E5">
                    <a:shade val="50000"/>
                  </a:srgbClr>
                </a:solidFill>
              </a:rPr>
              <a:pPr>
                <a:defRPr/>
              </a:pPr>
              <a:t>‹#›</a:t>
            </a:fld>
            <a:endParaRPr lang="en-US">
              <a:solidFill>
                <a:srgbClr val="FFF9E5">
                  <a:shade val="50000"/>
                </a:srgbClr>
              </a:solidFill>
            </a:endParaRPr>
          </a:p>
        </p:txBody>
      </p:sp>
    </p:spTree>
    <p:extLst>
      <p:ext uri="{BB962C8B-B14F-4D97-AF65-F5344CB8AC3E}">
        <p14:creationId xmlns:p14="http://schemas.microsoft.com/office/powerpoint/2010/main" xmlns="" val="1513598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1"/>
            <a:ext cx="9144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502920" y="2775745"/>
            <a:ext cx="82296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500064" y="1559720"/>
            <a:ext cx="51054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30" name="Date Placeholder 29"/>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19" name="Footer Placeholder 18"/>
          <p:cNvSpPr>
            <a:spLocks noGrp="1"/>
          </p:cNvSpPr>
          <p:nvPr>
            <p:ph type="ftr" sz="quarter" idx="11"/>
          </p:nvPr>
        </p:nvSpPr>
        <p:spPr/>
        <p:txBody>
          <a:bodyPr/>
          <a:lstStyle/>
          <a:p>
            <a:endParaRPr lang="en-ZA">
              <a:solidFill>
                <a:srgbClr val="FFF9E5">
                  <a:shade val="50000"/>
                </a:srgbClr>
              </a:solidFill>
            </a:endParaRPr>
          </a:p>
        </p:txBody>
      </p:sp>
      <p:sp>
        <p:nvSpPr>
          <p:cNvPr id="27" name="Slide Number Placeholder 26"/>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6429910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5" name="Footer Placeholder 4"/>
          <p:cNvSpPr>
            <a:spLocks noGrp="1"/>
          </p:cNvSpPr>
          <p:nvPr>
            <p:ph type="ftr" sz="quarter" idx="11"/>
          </p:nvPr>
        </p:nvSpPr>
        <p:spPr/>
        <p:txBody>
          <a:bodyPr/>
          <a:lstStyle/>
          <a:p>
            <a:endParaRPr lang="en-ZA">
              <a:solidFill>
                <a:srgbClr val="FFF9E5">
                  <a:shade val="50000"/>
                </a:srgbClr>
              </a:solidFill>
            </a:endParaRPr>
          </a:p>
        </p:txBody>
      </p:sp>
      <p:sp>
        <p:nvSpPr>
          <p:cNvPr id="6" name="Slide Number Placeholder 5"/>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35751853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990600"/>
            <a:ext cx="7772400" cy="1362456"/>
          </a:xfrm>
        </p:spPr>
        <p:txBody>
          <a:bodyPr>
            <a:noAutofit/>
          </a:bodyPr>
          <a:lstStyle>
            <a:lvl1pPr algn="l">
              <a:buNone/>
              <a:defRPr sz="48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352677"/>
            <a:ext cx="77724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5" name="Footer Placeholder 4"/>
          <p:cNvSpPr>
            <a:spLocks noGrp="1"/>
          </p:cNvSpPr>
          <p:nvPr>
            <p:ph type="ftr" sz="quarter" idx="11"/>
          </p:nvPr>
        </p:nvSpPr>
        <p:spPr/>
        <p:txBody>
          <a:bodyPr/>
          <a:lstStyle/>
          <a:p>
            <a:endParaRPr lang="en-ZA">
              <a:solidFill>
                <a:srgbClr val="FFF9E5">
                  <a:shade val="50000"/>
                </a:srgbClr>
              </a:solidFill>
            </a:endParaRPr>
          </a:p>
        </p:txBody>
      </p:sp>
      <p:sp>
        <p:nvSpPr>
          <p:cNvPr id="6" name="Slide Number Placeholder 5"/>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43790945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lstStyle/>
          <a:p>
            <a:r>
              <a:rPr lang="en-US" smtClean="0"/>
              <a:t>Click to edit Master title style</a:t>
            </a:r>
            <a:endParaRPr lang="en-US" dirty="0"/>
          </a:p>
        </p:txBody>
      </p:sp>
      <p:sp>
        <p:nvSpPr>
          <p:cNvPr id="3" name="Content Placeholder 2"/>
          <p:cNvSpPr>
            <a:spLocks noGrp="1"/>
          </p:cNvSpPr>
          <p:nvPr>
            <p:ph sz="half" idx="1"/>
          </p:nvPr>
        </p:nvSpPr>
        <p:spPr>
          <a:xfrm>
            <a:off x="457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6" name="Footer Placeholder 5"/>
          <p:cNvSpPr>
            <a:spLocks noGrp="1"/>
          </p:cNvSpPr>
          <p:nvPr>
            <p:ph type="ftr" sz="quarter" idx="11"/>
          </p:nvPr>
        </p:nvSpPr>
        <p:spPr/>
        <p:txBody>
          <a:bodyPr/>
          <a:lstStyle/>
          <a:p>
            <a:endParaRPr lang="en-ZA">
              <a:solidFill>
                <a:srgbClr val="FFF9E5">
                  <a:shade val="50000"/>
                </a:srgbClr>
              </a:solidFill>
            </a:endParaRPr>
          </a:p>
        </p:txBody>
      </p:sp>
      <p:sp>
        <p:nvSpPr>
          <p:cNvPr id="7" name="Slide Number Placeholder 6"/>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117787648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nchor="b"/>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112168"/>
            <a:ext cx="4040188"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2112168"/>
            <a:ext cx="4041775"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667000"/>
            <a:ext cx="4040188"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667000"/>
            <a:ext cx="4041775"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8" name="Footer Placeholder 7"/>
          <p:cNvSpPr>
            <a:spLocks noGrp="1"/>
          </p:cNvSpPr>
          <p:nvPr>
            <p:ph type="ftr" sz="quarter" idx="11"/>
          </p:nvPr>
        </p:nvSpPr>
        <p:spPr/>
        <p:txBody>
          <a:bodyPr/>
          <a:lstStyle/>
          <a:p>
            <a:endParaRPr lang="en-ZA">
              <a:solidFill>
                <a:srgbClr val="FFF9E5">
                  <a:shade val="50000"/>
                </a:srgbClr>
              </a:solidFill>
            </a:endParaRPr>
          </a:p>
        </p:txBody>
      </p:sp>
      <p:sp>
        <p:nvSpPr>
          <p:cNvPr id="9" name="Slide Number Placeholder 8"/>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4045354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4" name="Footer Placeholder 3"/>
          <p:cNvSpPr>
            <a:spLocks noGrp="1"/>
          </p:cNvSpPr>
          <p:nvPr>
            <p:ph type="ftr" sz="quarter" idx="11"/>
          </p:nvPr>
        </p:nvSpPr>
        <p:spPr/>
        <p:txBody>
          <a:bodyPr/>
          <a:lstStyle/>
          <a:p>
            <a:endParaRPr lang="en-ZA">
              <a:solidFill>
                <a:srgbClr val="FFF9E5">
                  <a:shade val="50000"/>
                </a:srgbClr>
              </a:solidFill>
            </a:endParaRPr>
          </a:p>
        </p:txBody>
      </p:sp>
      <p:sp>
        <p:nvSpPr>
          <p:cNvPr id="5" name="Slide Number Placeholder 4"/>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30430283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5" name="Footer Placeholder 4"/>
          <p:cNvSpPr>
            <a:spLocks noGrp="1"/>
          </p:cNvSpPr>
          <p:nvPr>
            <p:ph type="ftr" sz="quarter" idx="11"/>
          </p:nvPr>
        </p:nvSpPr>
        <p:spPr/>
        <p:txBody>
          <a:bodyPr/>
          <a:lstStyle/>
          <a:p>
            <a:endParaRPr lang="en-ZA">
              <a:solidFill>
                <a:srgbClr val="FFF9E5">
                  <a:shade val="50000"/>
                </a:srgbClr>
              </a:solidFill>
            </a:endParaRPr>
          </a:p>
        </p:txBody>
      </p:sp>
      <p:sp>
        <p:nvSpPr>
          <p:cNvPr id="6" name="Slide Number Placeholder 5"/>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566671874"/>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3" name="Footer Placeholder 2"/>
          <p:cNvSpPr>
            <a:spLocks noGrp="1"/>
          </p:cNvSpPr>
          <p:nvPr>
            <p:ph type="ftr" sz="quarter" idx="11"/>
          </p:nvPr>
        </p:nvSpPr>
        <p:spPr/>
        <p:txBody>
          <a:bodyPr/>
          <a:lstStyle/>
          <a:p>
            <a:endParaRPr lang="en-ZA">
              <a:solidFill>
                <a:srgbClr val="FFF9E5">
                  <a:shade val="50000"/>
                </a:srgbClr>
              </a:solidFill>
            </a:endParaRPr>
          </a:p>
        </p:txBody>
      </p:sp>
      <p:sp>
        <p:nvSpPr>
          <p:cNvPr id="4" name="Slide Number Placeholder 3"/>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207488962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914400"/>
          </a:xfrm>
        </p:spPr>
        <p:txBody>
          <a:bodyPr tIns="0" bIns="0" anchor="b"/>
          <a:lstStyle>
            <a:lvl1pPr algn="l">
              <a:buNone/>
              <a:defRPr sz="5000" b="1"/>
            </a:lvl1pPr>
          </a:lstStyle>
          <a:p>
            <a:r>
              <a:rPr lang="en-US" smtClean="0"/>
              <a:t>Click to edit Master title style</a:t>
            </a:r>
            <a:endParaRPr lang="en-US" dirty="0"/>
          </a:p>
        </p:txBody>
      </p:sp>
      <p:sp>
        <p:nvSpPr>
          <p:cNvPr id="3" name="Text Placeholder 2"/>
          <p:cNvSpPr>
            <a:spLocks noGrp="1"/>
          </p:cNvSpPr>
          <p:nvPr>
            <p:ph type="body" idx="2"/>
          </p:nvPr>
        </p:nvSpPr>
        <p:spPr>
          <a:xfrm>
            <a:off x="457200" y="1133856"/>
            <a:ext cx="25908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133472"/>
            <a:ext cx="52578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6" name="Footer Placeholder 5"/>
          <p:cNvSpPr>
            <a:spLocks noGrp="1"/>
          </p:cNvSpPr>
          <p:nvPr>
            <p:ph type="ftr" sz="quarter" idx="11"/>
          </p:nvPr>
        </p:nvSpPr>
        <p:spPr/>
        <p:txBody>
          <a:bodyPr/>
          <a:lstStyle/>
          <a:p>
            <a:endParaRPr lang="en-ZA">
              <a:solidFill>
                <a:srgbClr val="FFF9E5">
                  <a:shade val="50000"/>
                </a:srgbClr>
              </a:solidFill>
            </a:endParaRPr>
          </a:p>
        </p:txBody>
      </p:sp>
      <p:sp>
        <p:nvSpPr>
          <p:cNvPr id="7" name="Slide Number Placeholder 6"/>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185589994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240" y="1981200"/>
            <a:ext cx="3429000" cy="522288"/>
          </a:xfrm>
        </p:spPr>
        <p:txBody>
          <a:bodyPr tIns="0" bIns="0" anchor="b"/>
          <a:lstStyle>
            <a:lvl1pPr algn="r">
              <a:buNone/>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4093368" y="1066800"/>
            <a:ext cx="4572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smtClean="0"/>
              <a:t>Click icon to add picture</a:t>
            </a:r>
            <a:endParaRPr lang="en-US" dirty="0"/>
          </a:p>
        </p:txBody>
      </p:sp>
      <p:sp>
        <p:nvSpPr>
          <p:cNvPr id="4" name="Text Placeholder 3"/>
          <p:cNvSpPr>
            <a:spLocks noGrp="1"/>
          </p:cNvSpPr>
          <p:nvPr>
            <p:ph type="body" sz="half" idx="2"/>
          </p:nvPr>
        </p:nvSpPr>
        <p:spPr>
          <a:xfrm>
            <a:off x="376240" y="2543176"/>
            <a:ext cx="3429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6" name="Footer Placeholder 5"/>
          <p:cNvSpPr>
            <a:spLocks noGrp="1"/>
          </p:cNvSpPr>
          <p:nvPr>
            <p:ph type="ftr" sz="quarter" idx="11"/>
          </p:nvPr>
        </p:nvSpPr>
        <p:spPr/>
        <p:txBody>
          <a:bodyPr/>
          <a:lstStyle/>
          <a:p>
            <a:endParaRPr lang="en-ZA">
              <a:solidFill>
                <a:srgbClr val="FFF9E5">
                  <a:shade val="50000"/>
                </a:srgbClr>
              </a:solidFill>
            </a:endParaRPr>
          </a:p>
        </p:txBody>
      </p:sp>
      <p:sp>
        <p:nvSpPr>
          <p:cNvPr id="7" name="Slide Number Placeholder 6"/>
          <p:cNvSpPr>
            <a:spLocks noGrp="1"/>
          </p:cNvSpPr>
          <p:nvPr>
            <p:ph type="sldNum" sz="quarter" idx="12"/>
          </p:nvPr>
        </p:nvSpPr>
        <p:spPr>
          <a:xfrm>
            <a:off x="8153400" y="6356350"/>
            <a:ext cx="533400" cy="365125"/>
          </a:xfrm>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409346282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5" name="Footer Placeholder 4"/>
          <p:cNvSpPr>
            <a:spLocks noGrp="1"/>
          </p:cNvSpPr>
          <p:nvPr>
            <p:ph type="ftr" sz="quarter" idx="11"/>
          </p:nvPr>
        </p:nvSpPr>
        <p:spPr/>
        <p:txBody>
          <a:bodyPr/>
          <a:lstStyle/>
          <a:p>
            <a:endParaRPr lang="en-ZA">
              <a:solidFill>
                <a:srgbClr val="FFF9E5">
                  <a:shade val="50000"/>
                </a:srgbClr>
              </a:solidFill>
            </a:endParaRPr>
          </a:p>
        </p:txBody>
      </p:sp>
      <p:sp>
        <p:nvSpPr>
          <p:cNvPr id="6" name="Slide Number Placeholder 5"/>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128467909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5" name="Footer Placeholder 4"/>
          <p:cNvSpPr>
            <a:spLocks noGrp="1"/>
          </p:cNvSpPr>
          <p:nvPr>
            <p:ph type="ftr" sz="quarter" idx="11"/>
          </p:nvPr>
        </p:nvSpPr>
        <p:spPr/>
        <p:txBody>
          <a:bodyPr/>
          <a:lstStyle/>
          <a:p>
            <a:endParaRPr lang="en-ZA">
              <a:solidFill>
                <a:srgbClr val="FFF9E5">
                  <a:shade val="50000"/>
                </a:srgbClr>
              </a:solidFill>
            </a:endParaRPr>
          </a:p>
        </p:txBody>
      </p:sp>
      <p:sp>
        <p:nvSpPr>
          <p:cNvPr id="6" name="Slide Number Placeholder 5"/>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365956676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fld id="{329361D4-BA4E-43B4-B3F7-3465211DF3EA}" type="datetime1">
              <a:rPr lang="en-US" smtClean="0">
                <a:solidFill>
                  <a:srgbClr val="FFF9E5">
                    <a:shade val="50000"/>
                  </a:srgbClr>
                </a:solidFill>
              </a:rPr>
              <a:pPr>
                <a:defRPr/>
              </a:pPr>
              <a:t>10/26/2011</a:t>
            </a:fld>
            <a:endParaRPr lang="en-US">
              <a:solidFill>
                <a:srgbClr val="FFF9E5">
                  <a:shade val="50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9E5">
                  <a:shade val="50000"/>
                </a:srgb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DC40F-3FD7-4A2A-B0E8-81D3E6B0FDD0}" type="slidenum">
              <a:rPr lang="en-US">
                <a:solidFill>
                  <a:srgbClr val="FFF9E5">
                    <a:shade val="50000"/>
                  </a:srgbClr>
                </a:solidFill>
              </a:rPr>
              <a:pPr>
                <a:defRPr/>
              </a:pPr>
              <a:t>‹#›</a:t>
            </a:fld>
            <a:endParaRPr lang="en-US">
              <a:solidFill>
                <a:srgbClr val="FFF9E5">
                  <a:shade val="50000"/>
                </a:srgbClr>
              </a:solidFill>
            </a:endParaRPr>
          </a:p>
        </p:txBody>
      </p:sp>
      <p:sp>
        <p:nvSpPr>
          <p:cNvPr id="7" name="Rectangle 6"/>
          <p:cNvSpPr/>
          <p:nvPr userDrawn="1"/>
        </p:nvSpPr>
        <p:spPr>
          <a:xfrm>
            <a:off x="2051720" y="260648"/>
            <a:ext cx="5400600" cy="830997"/>
          </a:xfrm>
          <a:prstGeom prst="rect">
            <a:avLst/>
          </a:prstGeom>
        </p:spPr>
        <p:txBody>
          <a:bodyPr wrap="square">
            <a:spAutoFit/>
          </a:bodyPr>
          <a:lstStyle/>
          <a:p>
            <a:pPr algn="ctr"/>
            <a:r>
              <a:rPr lang="en-US" sz="2400" b="1" dirty="0" smtClean="0">
                <a:solidFill>
                  <a:prstClr val="white"/>
                </a:solidFill>
                <a:effectLst>
                  <a:outerShdw blurRad="38100" dist="38100" dir="2700000" algn="tl">
                    <a:srgbClr val="C0C0C0"/>
                  </a:outerShdw>
                </a:effectLst>
              </a:rPr>
              <a:t>OIL RIG AND OFFSHORE SUPPORT OPPORTUNITIES – WEST AFRICA</a:t>
            </a:r>
            <a:endParaRPr lang="en-ZA" sz="2400" dirty="0">
              <a:solidFill>
                <a:prstClr val="white"/>
              </a:solidFill>
            </a:endParaRPr>
          </a:p>
        </p:txBody>
      </p:sp>
    </p:spTree>
    <p:extLst>
      <p:ext uri="{BB962C8B-B14F-4D97-AF65-F5344CB8AC3E}">
        <p14:creationId xmlns:p14="http://schemas.microsoft.com/office/powerpoint/2010/main" xmlns="" val="201073962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ZA"/>
          </a:p>
        </p:txBody>
      </p:sp>
      <p:sp>
        <p:nvSpPr>
          <p:cNvPr id="3" name="Table Placeholder 2"/>
          <p:cNvSpPr>
            <a:spLocks noGrp="1"/>
          </p:cNvSpPr>
          <p:nvPr>
            <p:ph type="tbl" idx="1"/>
          </p:nvPr>
        </p:nvSpPr>
        <p:spPr>
          <a:xfrm>
            <a:off x="457200" y="1600200"/>
            <a:ext cx="8229600" cy="4525963"/>
          </a:xfrm>
        </p:spPr>
        <p:txBody>
          <a:bodyPr>
            <a:normAutofit/>
          </a:bodyPr>
          <a:lstStyle/>
          <a:p>
            <a:pPr lvl="0"/>
            <a:endParaRPr lang="en-ZA" noProof="0"/>
          </a:p>
        </p:txBody>
      </p:sp>
      <p:sp>
        <p:nvSpPr>
          <p:cNvPr id="4" name="Date Placeholder 9"/>
          <p:cNvSpPr>
            <a:spLocks noGrp="1"/>
          </p:cNvSpPr>
          <p:nvPr>
            <p:ph type="dt" sz="half" idx="10"/>
          </p:nvPr>
        </p:nvSpPr>
        <p:spPr/>
        <p:txBody>
          <a:bodyPr/>
          <a:lstStyle>
            <a:lvl1pPr>
              <a:defRPr/>
            </a:lvl1pPr>
          </a:lstStyle>
          <a:p>
            <a:pPr>
              <a:defRPr/>
            </a:pPr>
            <a:endParaRPr lang="en-US">
              <a:solidFill>
                <a:srgbClr val="FFF9E5">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FFF9E5">
                  <a:shade val="5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50148CD-9409-4AAA-B4B9-A3FA9159DDF6}" type="slidenum">
              <a:rPr lang="en-US">
                <a:solidFill>
                  <a:srgbClr val="FFF9E5">
                    <a:shade val="50000"/>
                  </a:srgbClr>
                </a:solidFill>
              </a:rPr>
              <a:pPr>
                <a:defRPr/>
              </a:pPr>
              <a:t>‹#›</a:t>
            </a:fld>
            <a:endParaRPr lang="en-US">
              <a:solidFill>
                <a:srgbClr val="FFF9E5">
                  <a:shade val="50000"/>
                </a:srgbClr>
              </a:solidFill>
            </a:endParaRPr>
          </a:p>
        </p:txBody>
      </p:sp>
    </p:spTree>
    <p:extLst>
      <p:ext uri="{BB962C8B-B14F-4D97-AF65-F5344CB8AC3E}">
        <p14:creationId xmlns:p14="http://schemas.microsoft.com/office/powerpoint/2010/main" xmlns="" val="1531836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1"/>
            <a:ext cx="9144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Title 8"/>
          <p:cNvSpPr>
            <a:spLocks noGrp="1"/>
          </p:cNvSpPr>
          <p:nvPr>
            <p:ph type="ctrTitle"/>
          </p:nvPr>
        </p:nvSpPr>
        <p:spPr>
          <a:xfrm>
            <a:off x="502920" y="2775745"/>
            <a:ext cx="82296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500064" y="1559720"/>
            <a:ext cx="51054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30" name="Date Placeholder 29"/>
          <p:cNvSpPr>
            <a:spLocks noGrp="1"/>
          </p:cNvSpPr>
          <p:nvPr>
            <p:ph type="dt" sz="half" idx="10"/>
          </p:nvPr>
        </p:nvSpPr>
        <p:spPr/>
        <p:txBody>
          <a:bodyPr/>
          <a:lstStyle/>
          <a:p>
            <a:fld id="{8C3C8A79-B18B-4826-9D65-A00B79A93259}" type="datetimeFigureOut">
              <a:rPr lang="en-ZA" smtClean="0"/>
              <a:pPr/>
              <a:t>2011/10/26</a:t>
            </a:fld>
            <a:endParaRPr lang="en-ZA"/>
          </a:p>
        </p:txBody>
      </p:sp>
      <p:sp>
        <p:nvSpPr>
          <p:cNvPr id="19" name="Footer Placeholder 18"/>
          <p:cNvSpPr>
            <a:spLocks noGrp="1"/>
          </p:cNvSpPr>
          <p:nvPr>
            <p:ph type="ftr" sz="quarter" idx="11"/>
          </p:nvPr>
        </p:nvSpPr>
        <p:spPr/>
        <p:txBody>
          <a:bodyPr/>
          <a:lstStyle/>
          <a:p>
            <a:endParaRPr lang="en-ZA"/>
          </a:p>
        </p:txBody>
      </p:sp>
      <p:sp>
        <p:nvSpPr>
          <p:cNvPr id="27" name="Slide Number Placeholder 26"/>
          <p:cNvSpPr>
            <a:spLocks noGrp="1"/>
          </p:cNvSpPr>
          <p:nvPr>
            <p:ph type="sldNum" sz="quarter" idx="12"/>
          </p:nvPr>
        </p:nvSpPr>
        <p:spPr/>
        <p:txBody>
          <a:bodyPr/>
          <a:lstStyle/>
          <a:p>
            <a:fld id="{D39301FA-8F20-4083-B717-D453C2141870}" type="slidenum">
              <a:rPr lang="en-ZA" smtClean="0"/>
              <a:pPr/>
              <a:t>‹#›</a:t>
            </a:fld>
            <a:endParaRPr lang="en-Z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3C8A79-B18B-4826-9D65-A00B79A93259}" type="datetimeFigureOut">
              <a:rPr lang="en-ZA" smtClean="0"/>
              <a:pPr/>
              <a:t>2011/10/26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39301FA-8F20-4083-B717-D453C2141870}" type="slidenum">
              <a:rPr lang="en-ZA" smtClean="0"/>
              <a:pPr/>
              <a:t>‹#›</a:t>
            </a:fld>
            <a:endParaRPr lang="en-ZA"/>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990600"/>
            <a:ext cx="7772400" cy="1362456"/>
          </a:xfrm>
        </p:spPr>
        <p:txBody>
          <a:bodyPr>
            <a:noAutofit/>
          </a:bodyPr>
          <a:lstStyle>
            <a:lvl1pPr algn="l">
              <a:buNone/>
              <a:defRPr sz="48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352677"/>
            <a:ext cx="77724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p>
            <a:fld id="{8C3C8A79-B18B-4826-9D65-A00B79A93259}" type="datetimeFigureOut">
              <a:rPr lang="en-ZA" smtClean="0"/>
              <a:pPr/>
              <a:t>2011/10/26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39301FA-8F20-4083-B717-D453C2141870}" type="slidenum">
              <a:rPr lang="en-ZA" smtClean="0"/>
              <a:pPr/>
              <a:t>‹#›</a:t>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990600"/>
            <a:ext cx="7772400" cy="1362456"/>
          </a:xfrm>
        </p:spPr>
        <p:txBody>
          <a:bodyPr>
            <a:noAutofit/>
          </a:bodyPr>
          <a:lstStyle>
            <a:lvl1pPr algn="l">
              <a:buNone/>
              <a:defRPr sz="48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352677"/>
            <a:ext cx="77724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5" name="Footer Placeholder 4"/>
          <p:cNvSpPr>
            <a:spLocks noGrp="1"/>
          </p:cNvSpPr>
          <p:nvPr>
            <p:ph type="ftr" sz="quarter" idx="11"/>
          </p:nvPr>
        </p:nvSpPr>
        <p:spPr/>
        <p:txBody>
          <a:bodyPr/>
          <a:lstStyle/>
          <a:p>
            <a:endParaRPr lang="en-ZA">
              <a:solidFill>
                <a:srgbClr val="FFF9E5">
                  <a:shade val="50000"/>
                </a:srgbClr>
              </a:solidFill>
            </a:endParaRPr>
          </a:p>
        </p:txBody>
      </p:sp>
      <p:sp>
        <p:nvSpPr>
          <p:cNvPr id="6" name="Slide Number Placeholder 5"/>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212905911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lstStyle/>
          <a:p>
            <a:r>
              <a:rPr lang="en-US" smtClean="0"/>
              <a:t>Click to edit Master title style</a:t>
            </a:r>
            <a:endParaRPr lang="en-US" dirty="0"/>
          </a:p>
        </p:txBody>
      </p:sp>
      <p:sp>
        <p:nvSpPr>
          <p:cNvPr id="3" name="Content Placeholder 2"/>
          <p:cNvSpPr>
            <a:spLocks noGrp="1"/>
          </p:cNvSpPr>
          <p:nvPr>
            <p:ph sz="half" idx="1"/>
          </p:nvPr>
        </p:nvSpPr>
        <p:spPr>
          <a:xfrm>
            <a:off x="457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3C8A79-B18B-4826-9D65-A00B79A93259}" type="datetimeFigureOut">
              <a:rPr lang="en-ZA" smtClean="0"/>
              <a:pPr/>
              <a:t>2011/10/26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D39301FA-8F20-4083-B717-D453C2141870}" type="slidenum">
              <a:rPr lang="en-ZA" smtClean="0"/>
              <a:pPr/>
              <a:t>‹#›</a:t>
            </a:fld>
            <a:endParaRPr lang="en-ZA"/>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nchor="b"/>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112168"/>
            <a:ext cx="4040188"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2112168"/>
            <a:ext cx="4041775"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667000"/>
            <a:ext cx="4040188"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667000"/>
            <a:ext cx="4041775"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C3C8A79-B18B-4826-9D65-A00B79A93259}" type="datetimeFigureOut">
              <a:rPr lang="en-ZA" smtClean="0"/>
              <a:pPr/>
              <a:t>2011/10/26</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D39301FA-8F20-4083-B717-D453C2141870}" type="slidenum">
              <a:rPr lang="en-ZA" smtClean="0"/>
              <a:pPr/>
              <a:t>‹#›</a:t>
            </a:fld>
            <a:endParaRPr lang="en-ZA"/>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C3C8A79-B18B-4826-9D65-A00B79A93259}" type="datetimeFigureOut">
              <a:rPr lang="en-ZA" smtClean="0"/>
              <a:pPr/>
              <a:t>2011/10/26</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D39301FA-8F20-4083-B717-D453C2141870}" type="slidenum">
              <a:rPr lang="en-ZA" smtClean="0"/>
              <a:pPr/>
              <a:t>‹#›</a:t>
            </a:fld>
            <a:endParaRPr lang="en-ZA"/>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3C8A79-B18B-4826-9D65-A00B79A93259}" type="datetimeFigureOut">
              <a:rPr lang="en-ZA" smtClean="0"/>
              <a:pPr/>
              <a:t>2011/10/26</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D39301FA-8F20-4083-B717-D453C2141870}" type="slidenum">
              <a:rPr lang="en-ZA" smtClean="0"/>
              <a:pPr/>
              <a:t>‹#›</a:t>
            </a:fld>
            <a:endParaRPr lang="en-ZA"/>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914400"/>
          </a:xfrm>
        </p:spPr>
        <p:txBody>
          <a:bodyPr tIns="0" bIns="0" anchor="b"/>
          <a:lstStyle>
            <a:lvl1pPr algn="l">
              <a:buNone/>
              <a:defRPr sz="5000" b="1"/>
            </a:lvl1pPr>
          </a:lstStyle>
          <a:p>
            <a:r>
              <a:rPr lang="en-US" smtClean="0"/>
              <a:t>Click to edit Master title style</a:t>
            </a:r>
            <a:endParaRPr lang="en-US" dirty="0"/>
          </a:p>
        </p:txBody>
      </p:sp>
      <p:sp>
        <p:nvSpPr>
          <p:cNvPr id="3" name="Text Placeholder 2"/>
          <p:cNvSpPr>
            <a:spLocks noGrp="1"/>
          </p:cNvSpPr>
          <p:nvPr>
            <p:ph type="body" idx="2"/>
          </p:nvPr>
        </p:nvSpPr>
        <p:spPr>
          <a:xfrm>
            <a:off x="457200" y="1133856"/>
            <a:ext cx="25908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133472"/>
            <a:ext cx="52578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3C8A79-B18B-4826-9D65-A00B79A93259}" type="datetimeFigureOut">
              <a:rPr lang="en-ZA" smtClean="0"/>
              <a:pPr/>
              <a:t>2011/10/26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D39301FA-8F20-4083-B717-D453C2141870}" type="slidenum">
              <a:rPr lang="en-ZA" smtClean="0"/>
              <a:pPr/>
              <a:t>‹#›</a:t>
            </a:fld>
            <a:endParaRPr lang="en-ZA"/>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240" y="1981200"/>
            <a:ext cx="3429000" cy="522288"/>
          </a:xfrm>
        </p:spPr>
        <p:txBody>
          <a:bodyPr tIns="0" bIns="0" anchor="b"/>
          <a:lstStyle>
            <a:lvl1pPr algn="r">
              <a:buNone/>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4093368" y="1066800"/>
            <a:ext cx="4572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smtClean="0"/>
              <a:t>Click icon to add picture</a:t>
            </a:r>
            <a:endParaRPr lang="en-US" dirty="0"/>
          </a:p>
        </p:txBody>
      </p:sp>
      <p:sp>
        <p:nvSpPr>
          <p:cNvPr id="4" name="Text Placeholder 3"/>
          <p:cNvSpPr>
            <a:spLocks noGrp="1"/>
          </p:cNvSpPr>
          <p:nvPr>
            <p:ph type="body" sz="half" idx="2"/>
          </p:nvPr>
        </p:nvSpPr>
        <p:spPr>
          <a:xfrm>
            <a:off x="376240" y="2543176"/>
            <a:ext cx="3429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p>
            <a:fld id="{8C3C8A79-B18B-4826-9D65-A00B79A93259}" type="datetimeFigureOut">
              <a:rPr lang="en-ZA" smtClean="0"/>
              <a:pPr/>
              <a:t>2011/10/26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a:xfrm>
            <a:off x="8153400" y="6356350"/>
            <a:ext cx="533400" cy="365125"/>
          </a:xfrm>
        </p:spPr>
        <p:txBody>
          <a:bodyPr/>
          <a:lstStyle/>
          <a:p>
            <a:fld id="{D39301FA-8F20-4083-B717-D453C2141870}" type="slidenum">
              <a:rPr lang="en-ZA" smtClean="0"/>
              <a:pPr/>
              <a:t>‹#›</a:t>
            </a:fld>
            <a:endParaRPr lang="en-ZA"/>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3C8A79-B18B-4826-9D65-A00B79A93259}" type="datetimeFigureOut">
              <a:rPr lang="en-ZA" smtClean="0"/>
              <a:pPr/>
              <a:t>2011/10/26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39301FA-8F20-4083-B717-D453C2141870}" type="slidenum">
              <a:rPr lang="en-ZA" smtClean="0"/>
              <a:pPr/>
              <a:t>‹#›</a:t>
            </a:fld>
            <a:endParaRPr lang="en-ZA"/>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3C8A79-B18B-4826-9D65-A00B79A93259}" type="datetimeFigureOut">
              <a:rPr lang="en-ZA" smtClean="0"/>
              <a:pPr/>
              <a:t>2011/10/26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39301FA-8F20-4083-B717-D453C2141870}" type="slidenum">
              <a:rPr lang="en-ZA" smtClean="0"/>
              <a:pPr/>
              <a:t>‹#›</a:t>
            </a:fld>
            <a:endParaRPr lang="en-Z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lstStyle/>
          <a:p>
            <a:r>
              <a:rPr lang="en-US" smtClean="0"/>
              <a:t>Click to edit Master title style</a:t>
            </a:r>
            <a:endParaRPr lang="en-US" dirty="0"/>
          </a:p>
        </p:txBody>
      </p:sp>
      <p:sp>
        <p:nvSpPr>
          <p:cNvPr id="3" name="Content Placeholder 2"/>
          <p:cNvSpPr>
            <a:spLocks noGrp="1"/>
          </p:cNvSpPr>
          <p:nvPr>
            <p:ph sz="half" idx="1"/>
          </p:nvPr>
        </p:nvSpPr>
        <p:spPr>
          <a:xfrm>
            <a:off x="457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6" name="Footer Placeholder 5"/>
          <p:cNvSpPr>
            <a:spLocks noGrp="1"/>
          </p:cNvSpPr>
          <p:nvPr>
            <p:ph type="ftr" sz="quarter" idx="11"/>
          </p:nvPr>
        </p:nvSpPr>
        <p:spPr/>
        <p:txBody>
          <a:bodyPr/>
          <a:lstStyle/>
          <a:p>
            <a:endParaRPr lang="en-ZA">
              <a:solidFill>
                <a:srgbClr val="FFF9E5">
                  <a:shade val="50000"/>
                </a:srgbClr>
              </a:solidFill>
            </a:endParaRPr>
          </a:p>
        </p:txBody>
      </p:sp>
      <p:sp>
        <p:nvSpPr>
          <p:cNvPr id="7" name="Slide Number Placeholder 6"/>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7306862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nchor="b"/>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112168"/>
            <a:ext cx="4040188"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2112168"/>
            <a:ext cx="4041775"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667000"/>
            <a:ext cx="4040188"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667000"/>
            <a:ext cx="4041775"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8" name="Footer Placeholder 7"/>
          <p:cNvSpPr>
            <a:spLocks noGrp="1"/>
          </p:cNvSpPr>
          <p:nvPr>
            <p:ph type="ftr" sz="quarter" idx="11"/>
          </p:nvPr>
        </p:nvSpPr>
        <p:spPr/>
        <p:txBody>
          <a:bodyPr/>
          <a:lstStyle/>
          <a:p>
            <a:endParaRPr lang="en-ZA">
              <a:solidFill>
                <a:srgbClr val="FFF9E5">
                  <a:shade val="50000"/>
                </a:srgbClr>
              </a:solidFill>
            </a:endParaRPr>
          </a:p>
        </p:txBody>
      </p:sp>
      <p:sp>
        <p:nvSpPr>
          <p:cNvPr id="9" name="Slide Number Placeholder 8"/>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119755700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4" name="Footer Placeholder 3"/>
          <p:cNvSpPr>
            <a:spLocks noGrp="1"/>
          </p:cNvSpPr>
          <p:nvPr>
            <p:ph type="ftr" sz="quarter" idx="11"/>
          </p:nvPr>
        </p:nvSpPr>
        <p:spPr/>
        <p:txBody>
          <a:bodyPr/>
          <a:lstStyle/>
          <a:p>
            <a:endParaRPr lang="en-ZA">
              <a:solidFill>
                <a:srgbClr val="FFF9E5">
                  <a:shade val="50000"/>
                </a:srgbClr>
              </a:solidFill>
            </a:endParaRPr>
          </a:p>
        </p:txBody>
      </p:sp>
      <p:sp>
        <p:nvSpPr>
          <p:cNvPr id="5" name="Slide Number Placeholder 4"/>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78587036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3" name="Footer Placeholder 2"/>
          <p:cNvSpPr>
            <a:spLocks noGrp="1"/>
          </p:cNvSpPr>
          <p:nvPr>
            <p:ph type="ftr" sz="quarter" idx="11"/>
          </p:nvPr>
        </p:nvSpPr>
        <p:spPr/>
        <p:txBody>
          <a:bodyPr/>
          <a:lstStyle/>
          <a:p>
            <a:endParaRPr lang="en-ZA">
              <a:solidFill>
                <a:srgbClr val="FFF9E5">
                  <a:shade val="50000"/>
                </a:srgbClr>
              </a:solidFill>
            </a:endParaRPr>
          </a:p>
        </p:txBody>
      </p:sp>
      <p:sp>
        <p:nvSpPr>
          <p:cNvPr id="4" name="Slide Number Placeholder 3"/>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49890057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914400"/>
          </a:xfrm>
        </p:spPr>
        <p:txBody>
          <a:bodyPr tIns="0" bIns="0" anchor="b"/>
          <a:lstStyle>
            <a:lvl1pPr algn="l">
              <a:buNone/>
              <a:defRPr sz="5000" b="1"/>
            </a:lvl1pPr>
          </a:lstStyle>
          <a:p>
            <a:r>
              <a:rPr lang="en-US" smtClean="0"/>
              <a:t>Click to edit Master title style</a:t>
            </a:r>
            <a:endParaRPr lang="en-US" dirty="0"/>
          </a:p>
        </p:txBody>
      </p:sp>
      <p:sp>
        <p:nvSpPr>
          <p:cNvPr id="3" name="Text Placeholder 2"/>
          <p:cNvSpPr>
            <a:spLocks noGrp="1"/>
          </p:cNvSpPr>
          <p:nvPr>
            <p:ph type="body" idx="2"/>
          </p:nvPr>
        </p:nvSpPr>
        <p:spPr>
          <a:xfrm>
            <a:off x="457200" y="1133856"/>
            <a:ext cx="25908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133472"/>
            <a:ext cx="52578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6" name="Footer Placeholder 5"/>
          <p:cNvSpPr>
            <a:spLocks noGrp="1"/>
          </p:cNvSpPr>
          <p:nvPr>
            <p:ph type="ftr" sz="quarter" idx="11"/>
          </p:nvPr>
        </p:nvSpPr>
        <p:spPr/>
        <p:txBody>
          <a:bodyPr/>
          <a:lstStyle/>
          <a:p>
            <a:endParaRPr lang="en-ZA">
              <a:solidFill>
                <a:srgbClr val="FFF9E5">
                  <a:shade val="50000"/>
                </a:srgbClr>
              </a:solidFill>
            </a:endParaRPr>
          </a:p>
        </p:txBody>
      </p:sp>
      <p:sp>
        <p:nvSpPr>
          <p:cNvPr id="7" name="Slide Number Placeholder 6"/>
          <p:cNvSpPr>
            <a:spLocks noGrp="1"/>
          </p:cNvSpPr>
          <p:nvPr>
            <p:ph type="sldNum" sz="quarter" idx="12"/>
          </p:nvPr>
        </p:nvSpPr>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218447056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240" y="1981200"/>
            <a:ext cx="3429000" cy="522288"/>
          </a:xfrm>
        </p:spPr>
        <p:txBody>
          <a:bodyPr tIns="0" bIns="0" anchor="b"/>
          <a:lstStyle>
            <a:lvl1pPr algn="r">
              <a:buNone/>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4093368" y="1066800"/>
            <a:ext cx="4572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smtClean="0"/>
              <a:t>Click icon to add picture</a:t>
            </a:r>
            <a:endParaRPr lang="en-US" dirty="0"/>
          </a:p>
        </p:txBody>
      </p:sp>
      <p:sp>
        <p:nvSpPr>
          <p:cNvPr id="4" name="Text Placeholder 3"/>
          <p:cNvSpPr>
            <a:spLocks noGrp="1"/>
          </p:cNvSpPr>
          <p:nvPr>
            <p:ph type="body" sz="half" idx="2"/>
          </p:nvPr>
        </p:nvSpPr>
        <p:spPr>
          <a:xfrm>
            <a:off x="376240" y="2543176"/>
            <a:ext cx="3429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6" name="Footer Placeholder 5"/>
          <p:cNvSpPr>
            <a:spLocks noGrp="1"/>
          </p:cNvSpPr>
          <p:nvPr>
            <p:ph type="ftr" sz="quarter" idx="11"/>
          </p:nvPr>
        </p:nvSpPr>
        <p:spPr/>
        <p:txBody>
          <a:bodyPr/>
          <a:lstStyle/>
          <a:p>
            <a:endParaRPr lang="en-ZA">
              <a:solidFill>
                <a:srgbClr val="FFF9E5">
                  <a:shade val="50000"/>
                </a:srgbClr>
              </a:solidFill>
            </a:endParaRPr>
          </a:p>
        </p:txBody>
      </p:sp>
      <p:sp>
        <p:nvSpPr>
          <p:cNvPr id="7" name="Slide Number Placeholder 6"/>
          <p:cNvSpPr>
            <a:spLocks noGrp="1"/>
          </p:cNvSpPr>
          <p:nvPr>
            <p:ph type="sldNum" sz="quarter" idx="12"/>
          </p:nvPr>
        </p:nvSpPr>
        <p:spPr>
          <a:xfrm>
            <a:off x="8153400" y="6356350"/>
            <a:ext cx="533400" cy="365125"/>
          </a:xfrm>
        </p:spPr>
        <p:txBody>
          <a:body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337698412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899"/>
            <a:ext cx="9144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Flowchart: Document 7"/>
          <p:cNvSpPr/>
          <p:nvPr/>
        </p:nvSpPr>
        <p:spPr>
          <a:xfrm rot="10800000">
            <a:off x="1" y="1341133"/>
            <a:ext cx="9144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Placeholder 8"/>
          <p:cNvSpPr>
            <a:spLocks noGrp="1"/>
          </p:cNvSpPr>
          <p:nvPr>
            <p:ph type="title"/>
          </p:nvPr>
        </p:nvSpPr>
        <p:spPr>
          <a:xfrm>
            <a:off x="457200" y="533400"/>
            <a:ext cx="8229600" cy="1524000"/>
          </a:xfrm>
          <a:prstGeom prst="rect">
            <a:avLst/>
          </a:prstGeom>
        </p:spPr>
        <p:txBody>
          <a:bodyPr vert="horz" lIns="0" tIns="9144" rIns="0" bIns="9144" anchor="b">
            <a:normAutofit/>
          </a:bodyPr>
          <a:lstStyle/>
          <a:p>
            <a:r>
              <a:rPr lang="en-US" smtClean="0"/>
              <a:t>Click to edit Master title style</a:t>
            </a:r>
            <a:endParaRPr lang="en-US" dirty="0"/>
          </a:p>
        </p:txBody>
      </p:sp>
      <p:sp>
        <p:nvSpPr>
          <p:cNvPr id="30" name="Text Placeholder 29"/>
          <p:cNvSpPr>
            <a:spLocks noGrp="1"/>
          </p:cNvSpPr>
          <p:nvPr>
            <p:ph type="body" idx="1"/>
          </p:nvPr>
        </p:nvSpPr>
        <p:spPr>
          <a:xfrm>
            <a:off x="457200" y="2179637"/>
            <a:ext cx="8229600" cy="4114800"/>
          </a:xfrm>
          <a:prstGeom prst="rect">
            <a:avLst/>
          </a:prstGeom>
        </p:spPr>
        <p:txBody>
          <a:bodyPr vert="horz" lIns="9144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2"/>
          </p:nvPr>
        </p:nvSpPr>
        <p:spPr>
          <a:xfrm>
            <a:off x="457200" y="6356350"/>
            <a:ext cx="1981200" cy="365125"/>
          </a:xfrm>
          <a:prstGeom prst="rect">
            <a:avLst/>
          </a:prstGeom>
        </p:spPr>
        <p:txBody>
          <a:bodyPr vert="horz" anchor="b"/>
          <a:lstStyle>
            <a:lvl1pPr algn="ctr">
              <a:defRPr sz="1200">
                <a:solidFill>
                  <a:schemeClr val="tx2">
                    <a:shade val="50000"/>
                  </a:schemeClr>
                </a:solidFill>
              </a:defRPr>
            </a:lvl1p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22" name="Footer Placeholder 21"/>
          <p:cNvSpPr>
            <a:spLocks noGrp="1"/>
          </p:cNvSpPr>
          <p:nvPr>
            <p:ph type="ftr" sz="quarter" idx="3"/>
          </p:nvPr>
        </p:nvSpPr>
        <p:spPr>
          <a:xfrm>
            <a:off x="2438400" y="6356350"/>
            <a:ext cx="2895600" cy="365125"/>
          </a:xfrm>
          <a:prstGeom prst="rect">
            <a:avLst/>
          </a:prstGeom>
        </p:spPr>
        <p:txBody>
          <a:bodyPr vert="horz" lIns="0" anchor="b"/>
          <a:lstStyle>
            <a:lvl1pPr algn="l">
              <a:defRPr sz="1200">
                <a:solidFill>
                  <a:schemeClr val="tx2">
                    <a:shade val="50000"/>
                  </a:schemeClr>
                </a:solidFill>
              </a:defRPr>
            </a:lvl1pPr>
          </a:lstStyle>
          <a:p>
            <a:endParaRPr lang="en-ZA">
              <a:solidFill>
                <a:srgbClr val="FFF9E5">
                  <a:shade val="50000"/>
                </a:srgbClr>
              </a:solidFill>
            </a:endParaRPr>
          </a:p>
        </p:txBody>
      </p:sp>
      <p:sp>
        <p:nvSpPr>
          <p:cNvPr id="18" name="Slide Number Placeholder 17"/>
          <p:cNvSpPr>
            <a:spLocks noGrp="1"/>
          </p:cNvSpPr>
          <p:nvPr>
            <p:ph type="sldNum" sz="quarter" idx="4"/>
          </p:nvPr>
        </p:nvSpPr>
        <p:spPr>
          <a:xfrm>
            <a:off x="8153400" y="6356350"/>
            <a:ext cx="533400" cy="365125"/>
          </a:xfrm>
          <a:prstGeom prst="rect">
            <a:avLst/>
          </a:prstGeom>
        </p:spPr>
        <p:txBody>
          <a:bodyPr vert="horz" lIns="91440" rIns="0" anchor="b"/>
          <a:lstStyle>
            <a:lvl1pPr algn="r">
              <a:defRPr sz="1400">
                <a:solidFill>
                  <a:schemeClr val="tx2">
                    <a:shade val="50000"/>
                  </a:schemeClr>
                </a:solidFill>
              </a:defRPr>
            </a:lvl1p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661429045"/>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med"/>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899"/>
            <a:ext cx="9144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Flowchart: Document 7"/>
          <p:cNvSpPr/>
          <p:nvPr/>
        </p:nvSpPr>
        <p:spPr>
          <a:xfrm rot="10800000">
            <a:off x="1" y="1341133"/>
            <a:ext cx="9144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Placeholder 8"/>
          <p:cNvSpPr>
            <a:spLocks noGrp="1"/>
          </p:cNvSpPr>
          <p:nvPr>
            <p:ph type="title"/>
          </p:nvPr>
        </p:nvSpPr>
        <p:spPr>
          <a:xfrm>
            <a:off x="457200" y="533400"/>
            <a:ext cx="8229600" cy="1524000"/>
          </a:xfrm>
          <a:prstGeom prst="rect">
            <a:avLst/>
          </a:prstGeom>
        </p:spPr>
        <p:txBody>
          <a:bodyPr vert="horz" lIns="0" tIns="9144" rIns="0" bIns="9144" anchor="b">
            <a:normAutofit/>
          </a:bodyPr>
          <a:lstStyle/>
          <a:p>
            <a:r>
              <a:rPr lang="en-US" smtClean="0"/>
              <a:t>Click to edit Master title style</a:t>
            </a:r>
            <a:endParaRPr lang="en-US" dirty="0"/>
          </a:p>
        </p:txBody>
      </p:sp>
      <p:sp>
        <p:nvSpPr>
          <p:cNvPr id="30" name="Text Placeholder 29"/>
          <p:cNvSpPr>
            <a:spLocks noGrp="1"/>
          </p:cNvSpPr>
          <p:nvPr>
            <p:ph type="body" idx="1"/>
          </p:nvPr>
        </p:nvSpPr>
        <p:spPr>
          <a:xfrm>
            <a:off x="457200" y="2179637"/>
            <a:ext cx="8229600" cy="4114800"/>
          </a:xfrm>
          <a:prstGeom prst="rect">
            <a:avLst/>
          </a:prstGeom>
        </p:spPr>
        <p:txBody>
          <a:bodyPr vert="horz" lIns="9144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2"/>
          </p:nvPr>
        </p:nvSpPr>
        <p:spPr>
          <a:xfrm>
            <a:off x="457200" y="6356350"/>
            <a:ext cx="1981200" cy="365125"/>
          </a:xfrm>
          <a:prstGeom prst="rect">
            <a:avLst/>
          </a:prstGeom>
        </p:spPr>
        <p:txBody>
          <a:bodyPr vert="horz" anchor="b"/>
          <a:lstStyle>
            <a:lvl1pPr algn="ctr">
              <a:defRPr sz="1200">
                <a:solidFill>
                  <a:schemeClr val="tx2">
                    <a:shade val="50000"/>
                  </a:schemeClr>
                </a:solidFill>
              </a:defRPr>
            </a:lvl1pPr>
          </a:lstStyle>
          <a:p>
            <a:fld id="{01E00084-58F9-4DB0-82EC-A735A8351F2D}" type="datetimeFigureOut">
              <a:rPr lang="en-ZA" smtClean="0">
                <a:solidFill>
                  <a:srgbClr val="FFF9E5">
                    <a:shade val="50000"/>
                  </a:srgbClr>
                </a:solidFill>
              </a:rPr>
              <a:pPr/>
              <a:t>2011/10/26</a:t>
            </a:fld>
            <a:endParaRPr lang="en-ZA">
              <a:solidFill>
                <a:srgbClr val="FFF9E5">
                  <a:shade val="50000"/>
                </a:srgbClr>
              </a:solidFill>
            </a:endParaRPr>
          </a:p>
        </p:txBody>
      </p:sp>
      <p:sp>
        <p:nvSpPr>
          <p:cNvPr id="22" name="Footer Placeholder 21"/>
          <p:cNvSpPr>
            <a:spLocks noGrp="1"/>
          </p:cNvSpPr>
          <p:nvPr>
            <p:ph type="ftr" sz="quarter" idx="3"/>
          </p:nvPr>
        </p:nvSpPr>
        <p:spPr>
          <a:xfrm>
            <a:off x="2438400" y="6356350"/>
            <a:ext cx="2895600" cy="365125"/>
          </a:xfrm>
          <a:prstGeom prst="rect">
            <a:avLst/>
          </a:prstGeom>
        </p:spPr>
        <p:txBody>
          <a:bodyPr vert="horz" lIns="0" anchor="b"/>
          <a:lstStyle>
            <a:lvl1pPr algn="l">
              <a:defRPr sz="1200">
                <a:solidFill>
                  <a:schemeClr val="tx2">
                    <a:shade val="50000"/>
                  </a:schemeClr>
                </a:solidFill>
              </a:defRPr>
            </a:lvl1pPr>
          </a:lstStyle>
          <a:p>
            <a:endParaRPr lang="en-ZA">
              <a:solidFill>
                <a:srgbClr val="FFF9E5">
                  <a:shade val="50000"/>
                </a:srgbClr>
              </a:solidFill>
            </a:endParaRPr>
          </a:p>
        </p:txBody>
      </p:sp>
      <p:sp>
        <p:nvSpPr>
          <p:cNvPr id="18" name="Slide Number Placeholder 17"/>
          <p:cNvSpPr>
            <a:spLocks noGrp="1"/>
          </p:cNvSpPr>
          <p:nvPr>
            <p:ph type="sldNum" sz="quarter" idx="4"/>
          </p:nvPr>
        </p:nvSpPr>
        <p:spPr>
          <a:xfrm>
            <a:off x="8153400" y="6356350"/>
            <a:ext cx="533400" cy="365125"/>
          </a:xfrm>
          <a:prstGeom prst="rect">
            <a:avLst/>
          </a:prstGeom>
        </p:spPr>
        <p:txBody>
          <a:bodyPr vert="horz" lIns="91440" rIns="0" anchor="b"/>
          <a:lstStyle>
            <a:lvl1pPr algn="r">
              <a:defRPr sz="1400">
                <a:solidFill>
                  <a:schemeClr val="tx2">
                    <a:shade val="50000"/>
                  </a:schemeClr>
                </a:solidFill>
              </a:defRPr>
            </a:lvl1pPr>
          </a:lstStyle>
          <a:p>
            <a:fld id="{44C4064B-278B-4AD8-8E70-2223D7DAAFE6}" type="slidenum">
              <a:rPr lang="en-ZA" smtClean="0">
                <a:solidFill>
                  <a:srgbClr val="FFF9E5">
                    <a:shade val="50000"/>
                  </a:srgbClr>
                </a:solidFill>
              </a:rPr>
              <a:pPr/>
              <a:t>‹#›</a:t>
            </a:fld>
            <a:endParaRPr lang="en-ZA">
              <a:solidFill>
                <a:srgbClr val="FFF9E5">
                  <a:shade val="50000"/>
                </a:srgbClr>
              </a:solidFill>
            </a:endParaRPr>
          </a:p>
        </p:txBody>
      </p:sp>
    </p:spTree>
    <p:extLst>
      <p:ext uri="{BB962C8B-B14F-4D97-AF65-F5344CB8AC3E}">
        <p14:creationId xmlns:p14="http://schemas.microsoft.com/office/powerpoint/2010/main" xmlns="" val="4161127606"/>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ransition spd="med"/>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899"/>
            <a:ext cx="9144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Flowchart: Document 7"/>
          <p:cNvSpPr/>
          <p:nvPr/>
        </p:nvSpPr>
        <p:spPr>
          <a:xfrm rot="10800000">
            <a:off x="1" y="1341133"/>
            <a:ext cx="9144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Title Placeholder 8"/>
          <p:cNvSpPr>
            <a:spLocks noGrp="1"/>
          </p:cNvSpPr>
          <p:nvPr>
            <p:ph type="title"/>
          </p:nvPr>
        </p:nvSpPr>
        <p:spPr>
          <a:xfrm>
            <a:off x="457200" y="533400"/>
            <a:ext cx="8229600" cy="1524000"/>
          </a:xfrm>
          <a:prstGeom prst="rect">
            <a:avLst/>
          </a:prstGeom>
        </p:spPr>
        <p:txBody>
          <a:bodyPr vert="horz" lIns="0" tIns="9144" rIns="0" bIns="9144" anchor="b">
            <a:normAutofit/>
          </a:bodyPr>
          <a:lstStyle/>
          <a:p>
            <a:r>
              <a:rPr lang="en-US" smtClean="0"/>
              <a:t>Click to edit Master title style</a:t>
            </a:r>
            <a:endParaRPr lang="en-US" dirty="0"/>
          </a:p>
        </p:txBody>
      </p:sp>
      <p:sp>
        <p:nvSpPr>
          <p:cNvPr id="30" name="Text Placeholder 29"/>
          <p:cNvSpPr>
            <a:spLocks noGrp="1"/>
          </p:cNvSpPr>
          <p:nvPr>
            <p:ph type="body" idx="1"/>
          </p:nvPr>
        </p:nvSpPr>
        <p:spPr>
          <a:xfrm>
            <a:off x="457200" y="2179637"/>
            <a:ext cx="8229600" cy="4114800"/>
          </a:xfrm>
          <a:prstGeom prst="rect">
            <a:avLst/>
          </a:prstGeom>
        </p:spPr>
        <p:txBody>
          <a:bodyPr vert="horz" lIns="9144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2"/>
          </p:nvPr>
        </p:nvSpPr>
        <p:spPr>
          <a:xfrm>
            <a:off x="457200" y="6356350"/>
            <a:ext cx="1981200" cy="365125"/>
          </a:xfrm>
          <a:prstGeom prst="rect">
            <a:avLst/>
          </a:prstGeom>
        </p:spPr>
        <p:txBody>
          <a:bodyPr vert="horz" anchor="b"/>
          <a:lstStyle>
            <a:lvl1pPr algn="ctr">
              <a:defRPr sz="1200">
                <a:solidFill>
                  <a:schemeClr val="tx2">
                    <a:shade val="50000"/>
                  </a:schemeClr>
                </a:solidFill>
              </a:defRPr>
            </a:lvl1pPr>
          </a:lstStyle>
          <a:p>
            <a:fld id="{8C3C8A79-B18B-4826-9D65-A00B79A93259}" type="datetimeFigureOut">
              <a:rPr lang="en-ZA" smtClean="0"/>
              <a:pPr/>
              <a:t>2011/10/26</a:t>
            </a:fld>
            <a:endParaRPr lang="en-ZA"/>
          </a:p>
        </p:txBody>
      </p:sp>
      <p:sp>
        <p:nvSpPr>
          <p:cNvPr id="22" name="Footer Placeholder 21"/>
          <p:cNvSpPr>
            <a:spLocks noGrp="1"/>
          </p:cNvSpPr>
          <p:nvPr>
            <p:ph type="ftr" sz="quarter" idx="3"/>
          </p:nvPr>
        </p:nvSpPr>
        <p:spPr>
          <a:xfrm>
            <a:off x="2438400" y="6356350"/>
            <a:ext cx="2895600" cy="365125"/>
          </a:xfrm>
          <a:prstGeom prst="rect">
            <a:avLst/>
          </a:prstGeom>
        </p:spPr>
        <p:txBody>
          <a:bodyPr vert="horz" lIns="0" anchor="b"/>
          <a:lstStyle>
            <a:lvl1pPr algn="l">
              <a:defRPr sz="1200">
                <a:solidFill>
                  <a:schemeClr val="tx2">
                    <a:shade val="50000"/>
                  </a:schemeClr>
                </a:solidFill>
              </a:defRPr>
            </a:lvl1pPr>
          </a:lstStyle>
          <a:p>
            <a:endParaRPr lang="en-ZA"/>
          </a:p>
        </p:txBody>
      </p:sp>
      <p:sp>
        <p:nvSpPr>
          <p:cNvPr id="18" name="Slide Number Placeholder 17"/>
          <p:cNvSpPr>
            <a:spLocks noGrp="1"/>
          </p:cNvSpPr>
          <p:nvPr>
            <p:ph type="sldNum" sz="quarter" idx="4"/>
          </p:nvPr>
        </p:nvSpPr>
        <p:spPr>
          <a:xfrm>
            <a:off x="8153400" y="6356350"/>
            <a:ext cx="533400" cy="365125"/>
          </a:xfrm>
          <a:prstGeom prst="rect">
            <a:avLst/>
          </a:prstGeom>
        </p:spPr>
        <p:txBody>
          <a:bodyPr vert="horz" lIns="91440" rIns="0" anchor="b"/>
          <a:lstStyle>
            <a:lvl1pPr algn="r">
              <a:defRPr sz="1400">
                <a:solidFill>
                  <a:schemeClr val="tx2">
                    <a:shade val="50000"/>
                  </a:schemeClr>
                </a:solidFill>
              </a:defRPr>
            </a:lvl1pPr>
          </a:lstStyle>
          <a:p>
            <a:fld id="{D39301FA-8F20-4083-B717-D453C2141870}" type="slidenum">
              <a:rPr lang="en-ZA" smtClean="0"/>
              <a:pPr/>
              <a:t>‹#›</a:t>
            </a:fld>
            <a:endParaRPr lang="en-ZA"/>
          </a:p>
        </p:txBody>
      </p:sp>
    </p:spTree>
  </p:cSld>
  <p:clrMap bg1="dk1" tx1="lt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ZA"/>
          </a:p>
        </p:txBody>
      </p:sp>
      <p:sp>
        <p:nvSpPr>
          <p:cNvPr id="3" name="Subtitle 2"/>
          <p:cNvSpPr>
            <a:spLocks noGrp="1"/>
          </p:cNvSpPr>
          <p:nvPr>
            <p:ph type="subTitle" idx="1"/>
          </p:nvPr>
        </p:nvSpPr>
        <p:spPr/>
        <p:txBody>
          <a:bodyPr/>
          <a:lstStyle/>
          <a:p>
            <a:endParaRPr lang="en-ZA"/>
          </a:p>
        </p:txBody>
      </p:sp>
      <p:pic>
        <p:nvPicPr>
          <p:cNvPr id="1026" name="Picture 2" descr="C:\Users\Mike Hawes\Documents\EBH Docs\Marketing\emc brochure3. (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3164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5360"/>
          </a:xfrm>
        </p:spPr>
        <p:txBody>
          <a:bodyPr>
            <a:normAutofit fontScale="90000"/>
          </a:bodyPr>
          <a:lstStyle/>
          <a:p>
            <a:r>
              <a:rPr lang="en-ZA" sz="4400" dirty="0" smtClean="0"/>
              <a:t>THE MARKET /COMPETITION 1</a:t>
            </a:r>
            <a:r>
              <a:rPr lang="en-ZA" dirty="0" smtClean="0"/>
              <a:t>:</a:t>
            </a:r>
            <a:endParaRPr lang="en-ZA" dirty="0"/>
          </a:p>
        </p:txBody>
      </p:sp>
      <p:sp>
        <p:nvSpPr>
          <p:cNvPr id="4" name="Content Placeholder 3"/>
          <p:cNvSpPr>
            <a:spLocks noGrp="1"/>
          </p:cNvSpPr>
          <p:nvPr>
            <p:ph idx="1"/>
          </p:nvPr>
        </p:nvSpPr>
        <p:spPr>
          <a:xfrm>
            <a:off x="457200" y="1412776"/>
            <a:ext cx="8229600" cy="4881661"/>
          </a:xfrm>
        </p:spPr>
        <p:txBody>
          <a:bodyPr>
            <a:normAutofit fontScale="85000" lnSpcReduction="10000"/>
          </a:bodyPr>
          <a:lstStyle/>
          <a:p>
            <a:pPr marL="137160" indent="0" algn="just">
              <a:lnSpc>
                <a:spcPct val="115000"/>
              </a:lnSpc>
              <a:spcAft>
                <a:spcPts val="1000"/>
              </a:spcAft>
              <a:buNone/>
            </a:pPr>
            <a:r>
              <a:rPr lang="en-US" sz="2400" dirty="0">
                <a:latin typeface="Arial"/>
                <a:ea typeface="Calibri"/>
                <a:cs typeface="Times New Roman"/>
              </a:rPr>
              <a:t>Durban is the busiest port in Southern Africa handling </a:t>
            </a:r>
            <a:r>
              <a:rPr lang="en-US" sz="2400" dirty="0" smtClean="0">
                <a:latin typeface="Arial"/>
                <a:ea typeface="Calibri"/>
                <a:cs typeface="Times New Roman"/>
              </a:rPr>
              <a:t>some 3</a:t>
            </a:r>
            <a:r>
              <a:rPr lang="en-US" sz="2400" dirty="0">
                <a:latin typeface="Arial"/>
                <a:ea typeface="Calibri"/>
                <a:cs typeface="Times New Roman"/>
              </a:rPr>
              <a:t> 000 000 </a:t>
            </a:r>
            <a:r>
              <a:rPr lang="en-US" sz="2400" dirty="0" err="1">
                <a:latin typeface="Arial"/>
                <a:ea typeface="Calibri"/>
                <a:cs typeface="Times New Roman"/>
              </a:rPr>
              <a:t>TEU’s</a:t>
            </a:r>
            <a:r>
              <a:rPr lang="en-US" sz="2400" dirty="0">
                <a:latin typeface="Arial"/>
                <a:ea typeface="Calibri"/>
                <a:cs typeface="Times New Roman"/>
              </a:rPr>
              <a:t> per annum. </a:t>
            </a:r>
            <a:r>
              <a:rPr lang="en-US" sz="2400" dirty="0" smtClean="0">
                <a:latin typeface="Arial"/>
                <a:ea typeface="Calibri"/>
                <a:cs typeface="Times New Roman"/>
              </a:rPr>
              <a:t>3 </a:t>
            </a:r>
            <a:r>
              <a:rPr lang="en-US" sz="2400" dirty="0">
                <a:latin typeface="Arial"/>
                <a:ea typeface="Calibri"/>
                <a:cs typeface="Times New Roman"/>
              </a:rPr>
              <a:t>500 vessels visit the port each year.  It is from the port activities that </a:t>
            </a:r>
            <a:r>
              <a:rPr lang="en-US" sz="2400" dirty="0" smtClean="0">
                <a:latin typeface="Arial"/>
                <a:ea typeface="Calibri"/>
                <a:cs typeface="Times New Roman"/>
              </a:rPr>
              <a:t>the majority of </a:t>
            </a:r>
            <a:r>
              <a:rPr lang="en-US" sz="2400" dirty="0">
                <a:latin typeface="Arial"/>
                <a:ea typeface="Calibri"/>
                <a:cs typeface="Times New Roman"/>
              </a:rPr>
              <a:t>the ship repair </a:t>
            </a:r>
            <a:r>
              <a:rPr lang="en-US" sz="2400" dirty="0" smtClean="0">
                <a:latin typeface="Arial"/>
                <a:ea typeface="Calibri"/>
                <a:cs typeface="Times New Roman"/>
              </a:rPr>
              <a:t>results.</a:t>
            </a:r>
            <a:endParaRPr lang="en-ZA" sz="2000" dirty="0" smtClean="0">
              <a:latin typeface="Calibri"/>
              <a:ea typeface="Calibri"/>
              <a:cs typeface="Times New Roman"/>
            </a:endParaRPr>
          </a:p>
          <a:p>
            <a:pPr marL="137160" indent="0">
              <a:lnSpc>
                <a:spcPct val="115000"/>
              </a:lnSpc>
              <a:spcAft>
                <a:spcPts val="1000"/>
              </a:spcAft>
              <a:buNone/>
            </a:pPr>
            <a:r>
              <a:rPr lang="en-US" sz="2600" b="1" dirty="0" smtClean="0">
                <a:latin typeface="Arial"/>
                <a:ea typeface="Calibri"/>
                <a:cs typeface="Times New Roman"/>
              </a:rPr>
              <a:t>CARGO </a:t>
            </a:r>
            <a:r>
              <a:rPr lang="en-US" sz="2600" b="1" dirty="0">
                <a:latin typeface="Arial"/>
                <a:ea typeface="Calibri"/>
                <a:cs typeface="Times New Roman"/>
              </a:rPr>
              <a:t>VESSELS</a:t>
            </a:r>
            <a:endParaRPr lang="en-ZA" sz="2200" dirty="0">
              <a:latin typeface="Calibri"/>
              <a:ea typeface="Calibri"/>
              <a:cs typeface="Times New Roman"/>
            </a:endParaRPr>
          </a:p>
          <a:p>
            <a:pPr marL="0" indent="0" algn="just">
              <a:lnSpc>
                <a:spcPct val="115000"/>
              </a:lnSpc>
              <a:spcAft>
                <a:spcPts val="1000"/>
              </a:spcAft>
              <a:buNone/>
            </a:pPr>
            <a:r>
              <a:rPr lang="en-US" sz="2400" dirty="0">
                <a:latin typeface="Arial"/>
                <a:ea typeface="Calibri"/>
                <a:cs typeface="Times New Roman"/>
              </a:rPr>
              <a:t>These vessels may have the opportunity to repair/dock in Durban, depending on their cargo commitments.  They may also have the same opportunity at the other end of their destination. </a:t>
            </a:r>
            <a:endParaRPr lang="en-ZA" sz="2100" dirty="0">
              <a:latin typeface="Calibri"/>
              <a:ea typeface="Calibri"/>
              <a:cs typeface="Times New Roman"/>
            </a:endParaRPr>
          </a:p>
          <a:p>
            <a:pPr marL="0" indent="0" algn="just">
              <a:lnSpc>
                <a:spcPct val="115000"/>
              </a:lnSpc>
              <a:spcAft>
                <a:spcPts val="1000"/>
              </a:spcAft>
              <a:buNone/>
            </a:pPr>
            <a:r>
              <a:rPr lang="en-US" sz="2100" dirty="0">
                <a:latin typeface="Arial"/>
                <a:ea typeface="Calibri"/>
                <a:cs typeface="Times New Roman"/>
              </a:rPr>
              <a:t>For this reason the cost of repairing in Durban has to be internationally competitive.  These vessels will only deviate from their normal route when there is no other choice.  The costs when deviating in fuel, operating costs and loss of charter are high.  </a:t>
            </a:r>
            <a:endParaRPr lang="en-US" sz="2100" dirty="0" smtClean="0">
              <a:latin typeface="Arial"/>
              <a:ea typeface="Calibri"/>
              <a:cs typeface="Times New Roman"/>
            </a:endParaRPr>
          </a:p>
          <a:p>
            <a:pPr marL="0" indent="0" algn="just">
              <a:lnSpc>
                <a:spcPct val="115000"/>
              </a:lnSpc>
              <a:spcAft>
                <a:spcPts val="1000"/>
              </a:spcAft>
              <a:buNone/>
            </a:pPr>
            <a:r>
              <a:rPr lang="en-US" sz="2100" dirty="0" smtClean="0">
                <a:latin typeface="Arial"/>
                <a:ea typeface="Calibri"/>
                <a:cs typeface="Times New Roman"/>
              </a:rPr>
              <a:t>Example</a:t>
            </a:r>
            <a:r>
              <a:rPr lang="en-US" sz="2100" dirty="0">
                <a:latin typeface="Arial"/>
                <a:ea typeface="Calibri"/>
                <a:cs typeface="Times New Roman"/>
              </a:rPr>
              <a:t>: Supply / Large tugs @ $50 000/day charter rate.</a:t>
            </a:r>
            <a:endParaRPr lang="en-ZA" sz="1900" dirty="0">
              <a:latin typeface="Calibri"/>
              <a:ea typeface="Calibri"/>
              <a:cs typeface="Times New Roman"/>
            </a:endParaRPr>
          </a:p>
          <a:p>
            <a:pPr marL="0" indent="0">
              <a:buNone/>
            </a:pPr>
            <a:endParaRPr lang="en-ZA" dirty="0"/>
          </a:p>
        </p:txBody>
      </p:sp>
    </p:spTree>
    <p:extLst>
      <p:ext uri="{BB962C8B-B14F-4D97-AF65-F5344CB8AC3E}">
        <p14:creationId xmlns:p14="http://schemas.microsoft.com/office/powerpoint/2010/main" xmlns="" val="47816664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5360"/>
          </a:xfrm>
        </p:spPr>
        <p:txBody>
          <a:bodyPr>
            <a:normAutofit/>
          </a:bodyPr>
          <a:lstStyle/>
          <a:p>
            <a:r>
              <a:rPr lang="en-ZA" sz="4000" dirty="0" smtClean="0"/>
              <a:t>THE MARKET / COMPETITION 2:</a:t>
            </a:r>
            <a:endParaRPr lang="en-ZA" sz="4000" dirty="0"/>
          </a:p>
        </p:txBody>
      </p:sp>
      <p:sp>
        <p:nvSpPr>
          <p:cNvPr id="4" name="Content Placeholder 3"/>
          <p:cNvSpPr>
            <a:spLocks noGrp="1"/>
          </p:cNvSpPr>
          <p:nvPr>
            <p:ph idx="1"/>
          </p:nvPr>
        </p:nvSpPr>
        <p:spPr>
          <a:xfrm>
            <a:off x="457200" y="1412776"/>
            <a:ext cx="8229600" cy="4881661"/>
          </a:xfrm>
        </p:spPr>
        <p:txBody>
          <a:bodyPr>
            <a:normAutofit fontScale="92500"/>
          </a:bodyPr>
          <a:lstStyle/>
          <a:p>
            <a:pPr marL="0" lvl="0" indent="0" algn="just">
              <a:lnSpc>
                <a:spcPct val="115000"/>
              </a:lnSpc>
              <a:spcAft>
                <a:spcPts val="0"/>
              </a:spcAft>
              <a:buNone/>
            </a:pPr>
            <a:r>
              <a:rPr lang="en-US" sz="2400" b="1" dirty="0">
                <a:latin typeface="Arial"/>
                <a:ea typeface="Calibri"/>
                <a:cs typeface="Times New Roman"/>
              </a:rPr>
              <a:t>VESSELS OPERATING IN THE PORT</a:t>
            </a:r>
            <a:endParaRPr lang="en-ZA" sz="2000" dirty="0">
              <a:latin typeface="Calibri"/>
              <a:ea typeface="Calibri"/>
              <a:cs typeface="Times New Roman"/>
            </a:endParaRPr>
          </a:p>
          <a:p>
            <a:pPr marL="0" indent="0" algn="just">
              <a:lnSpc>
                <a:spcPct val="115000"/>
              </a:lnSpc>
              <a:spcAft>
                <a:spcPts val="1000"/>
              </a:spcAft>
              <a:buNone/>
            </a:pPr>
            <a:r>
              <a:rPr lang="en-US" sz="2400" dirty="0" smtClean="0">
                <a:latin typeface="Arial"/>
                <a:ea typeface="Calibri"/>
                <a:cs typeface="Times New Roman"/>
              </a:rPr>
              <a:t>Tugs</a:t>
            </a:r>
            <a:r>
              <a:rPr lang="en-US" sz="2400" dirty="0">
                <a:latin typeface="Arial"/>
                <a:ea typeface="Calibri"/>
                <a:cs typeface="Times New Roman"/>
              </a:rPr>
              <a:t>, launches, pilot vessels, barges, dredgers. </a:t>
            </a:r>
            <a:r>
              <a:rPr lang="en-US" sz="2400" dirty="0" smtClean="0">
                <a:latin typeface="Arial"/>
                <a:ea typeface="Calibri"/>
                <a:cs typeface="Times New Roman"/>
              </a:rPr>
              <a:t> </a:t>
            </a:r>
            <a:r>
              <a:rPr lang="en-US" sz="2400" dirty="0" smtClean="0">
                <a:latin typeface="Arial"/>
                <a:ea typeface="Calibri"/>
              </a:rPr>
              <a:t>These </a:t>
            </a:r>
            <a:r>
              <a:rPr lang="en-US" sz="2400" dirty="0">
                <a:latin typeface="Arial"/>
                <a:ea typeface="Calibri"/>
              </a:rPr>
              <a:t>vessels will repair/dock in their ports of operation if at all possible</a:t>
            </a:r>
            <a:r>
              <a:rPr lang="en-US" sz="2100" dirty="0" smtClean="0">
                <a:latin typeface="Arial"/>
                <a:ea typeface="Calibri"/>
                <a:cs typeface="Times New Roman"/>
              </a:rPr>
              <a:t>.</a:t>
            </a:r>
            <a:endParaRPr lang="en-ZA" sz="1900" dirty="0">
              <a:latin typeface="Calibri"/>
              <a:ea typeface="Calibri"/>
              <a:cs typeface="Times New Roman"/>
            </a:endParaRPr>
          </a:p>
          <a:p>
            <a:pPr marL="0" lvl="0" indent="0" algn="just">
              <a:lnSpc>
                <a:spcPct val="115000"/>
              </a:lnSpc>
              <a:spcAft>
                <a:spcPts val="0"/>
              </a:spcAft>
              <a:buNone/>
            </a:pPr>
            <a:endParaRPr lang="en-US" sz="2200" b="1" dirty="0" smtClean="0">
              <a:latin typeface="Arial"/>
              <a:ea typeface="Calibri"/>
              <a:cs typeface="Times New Roman"/>
            </a:endParaRPr>
          </a:p>
          <a:p>
            <a:pPr marL="0" lvl="0" indent="0" algn="just">
              <a:lnSpc>
                <a:spcPct val="115000"/>
              </a:lnSpc>
              <a:spcAft>
                <a:spcPts val="0"/>
              </a:spcAft>
              <a:buNone/>
            </a:pPr>
            <a:r>
              <a:rPr lang="en-US" sz="2200" b="1" dirty="0" smtClean="0">
                <a:latin typeface="Arial"/>
                <a:ea typeface="Calibri"/>
                <a:cs typeface="Times New Roman"/>
              </a:rPr>
              <a:t>VESSELS </a:t>
            </a:r>
            <a:r>
              <a:rPr lang="en-US" sz="2200" b="1" dirty="0">
                <a:latin typeface="Arial"/>
                <a:ea typeface="Calibri"/>
                <a:cs typeface="Times New Roman"/>
              </a:rPr>
              <a:t>COMING TO THE PORT SPECIFICALLY FOR REPAIRS/DOCKINGS</a:t>
            </a:r>
            <a:endParaRPr lang="en-ZA" sz="1900" dirty="0">
              <a:latin typeface="Calibri"/>
              <a:ea typeface="Calibri"/>
              <a:cs typeface="Times New Roman"/>
            </a:endParaRPr>
          </a:p>
          <a:p>
            <a:pPr marL="0" indent="0" algn="just">
              <a:lnSpc>
                <a:spcPct val="115000"/>
              </a:lnSpc>
              <a:spcAft>
                <a:spcPts val="0"/>
              </a:spcAft>
              <a:buNone/>
            </a:pPr>
            <a:r>
              <a:rPr lang="en-US" sz="2400" dirty="0">
                <a:latin typeface="Arial"/>
                <a:ea typeface="Calibri"/>
                <a:cs typeface="Times New Roman"/>
              </a:rPr>
              <a:t>Vessels in this category would normally try to repair / dock in the nearest port to their area of operation.  These would include fishing vessels, offshore supply and service vessels, specialized vessels (research, cable laying, dredgers etc.)</a:t>
            </a:r>
            <a:endParaRPr lang="en-ZA" sz="2400" dirty="0">
              <a:latin typeface="Calibri"/>
              <a:ea typeface="Calibri"/>
              <a:cs typeface="Times New Roman"/>
            </a:endParaRPr>
          </a:p>
          <a:p>
            <a:pPr marL="0" indent="0">
              <a:buNone/>
            </a:pPr>
            <a:endParaRPr lang="en-ZA" dirty="0"/>
          </a:p>
        </p:txBody>
      </p:sp>
    </p:spTree>
    <p:extLst>
      <p:ext uri="{BB962C8B-B14F-4D97-AF65-F5344CB8AC3E}">
        <p14:creationId xmlns:p14="http://schemas.microsoft.com/office/powerpoint/2010/main" xmlns="" val="319439768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5360"/>
          </a:xfrm>
        </p:spPr>
        <p:txBody>
          <a:bodyPr>
            <a:normAutofit/>
          </a:bodyPr>
          <a:lstStyle/>
          <a:p>
            <a:r>
              <a:rPr lang="en-ZA" sz="4000" dirty="0" smtClean="0"/>
              <a:t>THE MARKET /COMPETITION 3:</a:t>
            </a:r>
            <a:endParaRPr lang="en-ZA" sz="4000" dirty="0"/>
          </a:p>
        </p:txBody>
      </p:sp>
      <p:sp>
        <p:nvSpPr>
          <p:cNvPr id="4" name="Content Placeholder 3"/>
          <p:cNvSpPr>
            <a:spLocks noGrp="1"/>
          </p:cNvSpPr>
          <p:nvPr>
            <p:ph idx="1"/>
          </p:nvPr>
        </p:nvSpPr>
        <p:spPr>
          <a:xfrm>
            <a:off x="457200" y="1412776"/>
            <a:ext cx="8229600" cy="4881661"/>
          </a:xfrm>
        </p:spPr>
        <p:txBody>
          <a:bodyPr>
            <a:normAutofit/>
          </a:bodyPr>
          <a:lstStyle/>
          <a:p>
            <a:pPr marL="0" lvl="0" indent="0" algn="just">
              <a:lnSpc>
                <a:spcPct val="115000"/>
              </a:lnSpc>
              <a:spcAft>
                <a:spcPts val="0"/>
              </a:spcAft>
              <a:buNone/>
            </a:pPr>
            <a:r>
              <a:rPr lang="en-US" sz="2400" b="1" dirty="0">
                <a:latin typeface="Arial"/>
                <a:ea typeface="Calibri"/>
                <a:cs typeface="Times New Roman"/>
              </a:rPr>
              <a:t>EMERGENCY SITUATIONS</a:t>
            </a:r>
            <a:endParaRPr lang="en-ZA" sz="2000" dirty="0">
              <a:latin typeface="Calibri"/>
              <a:ea typeface="Calibri"/>
              <a:cs typeface="Times New Roman"/>
            </a:endParaRPr>
          </a:p>
          <a:p>
            <a:pPr marL="0" indent="0" algn="just">
              <a:lnSpc>
                <a:spcPct val="115000"/>
              </a:lnSpc>
              <a:spcAft>
                <a:spcPts val="0"/>
              </a:spcAft>
              <a:buNone/>
            </a:pPr>
            <a:r>
              <a:rPr lang="en-US" sz="2400" dirty="0">
                <a:latin typeface="Arial"/>
                <a:ea typeface="Calibri"/>
                <a:cs typeface="Times New Roman"/>
              </a:rPr>
              <a:t>Vessels which have an emergency situation will make for, or be towed to the closest suitable port (Collision, grounding, fire, engine failure etc.).</a:t>
            </a:r>
            <a:endParaRPr lang="en-ZA" sz="2000" dirty="0">
              <a:latin typeface="Calibri"/>
              <a:ea typeface="Calibri"/>
              <a:cs typeface="Times New Roman"/>
            </a:endParaRPr>
          </a:p>
          <a:p>
            <a:pPr marL="365760" indent="0" algn="just">
              <a:lnSpc>
                <a:spcPct val="115000"/>
              </a:lnSpc>
              <a:spcAft>
                <a:spcPts val="0"/>
              </a:spcAft>
              <a:buNone/>
            </a:pPr>
            <a:r>
              <a:rPr lang="en-US" sz="2400" dirty="0">
                <a:latin typeface="Arial"/>
                <a:ea typeface="Calibri"/>
                <a:cs typeface="Times New Roman"/>
              </a:rPr>
              <a:t> </a:t>
            </a:r>
            <a:endParaRPr lang="en-ZA" sz="2000" dirty="0">
              <a:latin typeface="Calibri"/>
              <a:ea typeface="Calibri"/>
              <a:cs typeface="Times New Roman"/>
            </a:endParaRPr>
          </a:p>
          <a:p>
            <a:pPr marL="0" lvl="0" indent="0" algn="just">
              <a:lnSpc>
                <a:spcPct val="115000"/>
              </a:lnSpc>
              <a:spcAft>
                <a:spcPts val="0"/>
              </a:spcAft>
              <a:buNone/>
            </a:pPr>
            <a:r>
              <a:rPr lang="en-US" sz="2400" b="1" dirty="0">
                <a:latin typeface="Arial"/>
                <a:ea typeface="Calibri"/>
                <a:cs typeface="Times New Roman"/>
              </a:rPr>
              <a:t>PASSING VESSELS</a:t>
            </a:r>
            <a:endParaRPr lang="en-ZA" sz="2000" dirty="0">
              <a:latin typeface="Calibri"/>
              <a:ea typeface="Calibri"/>
              <a:cs typeface="Times New Roman"/>
            </a:endParaRPr>
          </a:p>
          <a:p>
            <a:pPr marL="0" indent="0" algn="just">
              <a:lnSpc>
                <a:spcPct val="115000"/>
              </a:lnSpc>
              <a:spcAft>
                <a:spcPts val="1000"/>
              </a:spcAft>
              <a:buNone/>
            </a:pPr>
            <a:r>
              <a:rPr lang="en-US" sz="2400" dirty="0">
                <a:latin typeface="Arial"/>
                <a:ea typeface="Calibri"/>
                <a:cs typeface="Times New Roman"/>
              </a:rPr>
              <a:t>These could take the opportunity should they be in ballast or relocating to repair/dock.</a:t>
            </a:r>
            <a:endParaRPr lang="en-ZA" sz="2000" dirty="0">
              <a:latin typeface="Calibri"/>
              <a:ea typeface="Calibri"/>
              <a:cs typeface="Times New Roman"/>
            </a:endParaRPr>
          </a:p>
          <a:p>
            <a:pPr marL="0" indent="0">
              <a:buNone/>
            </a:pPr>
            <a:endParaRPr lang="en-ZA" dirty="0"/>
          </a:p>
        </p:txBody>
      </p:sp>
    </p:spTree>
    <p:extLst>
      <p:ext uri="{BB962C8B-B14F-4D97-AF65-F5344CB8AC3E}">
        <p14:creationId xmlns:p14="http://schemas.microsoft.com/office/powerpoint/2010/main" xmlns="" val="349565749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5360"/>
          </a:xfrm>
        </p:spPr>
        <p:txBody>
          <a:bodyPr>
            <a:normAutofit/>
          </a:bodyPr>
          <a:lstStyle/>
          <a:p>
            <a:r>
              <a:rPr lang="en-ZA" sz="4000" dirty="0">
                <a:ln w="500">
                  <a:solidFill>
                    <a:srgbClr val="FFF9E5">
                      <a:shade val="20000"/>
                      <a:satMod val="350000"/>
                    </a:srgbClr>
                  </a:solidFill>
                </a:ln>
                <a:solidFill>
                  <a:srgbClr val="FFF9E5">
                    <a:tint val="100000"/>
                    <a:satMod val="250000"/>
                  </a:srgbClr>
                </a:solidFill>
                <a:effectLst>
                  <a:outerShdw blurRad="30000" dist="30000" dir="2700000" algn="tl" rotWithShape="0">
                    <a:srgbClr val="30356E">
                      <a:shade val="45000"/>
                      <a:satMod val="150000"/>
                      <a:alpha val="90000"/>
                    </a:srgbClr>
                  </a:outerShdw>
                </a:effectLst>
              </a:rPr>
              <a:t>THE MARKET /</a:t>
            </a:r>
            <a:r>
              <a:rPr lang="en-ZA" sz="4000" dirty="0" smtClean="0">
                <a:ln w="500">
                  <a:solidFill>
                    <a:srgbClr val="FFF9E5">
                      <a:shade val="20000"/>
                      <a:satMod val="350000"/>
                    </a:srgbClr>
                  </a:solidFill>
                </a:ln>
                <a:solidFill>
                  <a:srgbClr val="FFF9E5">
                    <a:tint val="100000"/>
                    <a:satMod val="250000"/>
                  </a:srgbClr>
                </a:solidFill>
                <a:effectLst>
                  <a:outerShdw blurRad="30000" dist="30000" dir="2700000" algn="tl" rotWithShape="0">
                    <a:srgbClr val="30356E">
                      <a:shade val="45000"/>
                      <a:satMod val="150000"/>
                      <a:alpha val="90000"/>
                    </a:srgbClr>
                  </a:outerShdw>
                </a:effectLst>
              </a:rPr>
              <a:t>COMPETITION 4:</a:t>
            </a:r>
            <a:endParaRPr lang="en-ZA" sz="4400" dirty="0"/>
          </a:p>
        </p:txBody>
      </p:sp>
      <p:sp>
        <p:nvSpPr>
          <p:cNvPr id="3" name="Content Placeholder 2"/>
          <p:cNvSpPr>
            <a:spLocks noGrp="1"/>
          </p:cNvSpPr>
          <p:nvPr>
            <p:ph idx="1"/>
          </p:nvPr>
        </p:nvSpPr>
        <p:spPr>
          <a:xfrm>
            <a:off x="457200" y="1196752"/>
            <a:ext cx="8229600" cy="5097685"/>
          </a:xfrm>
        </p:spPr>
        <p:txBody>
          <a:bodyPr>
            <a:normAutofit fontScale="77500" lnSpcReduction="20000"/>
          </a:bodyPr>
          <a:lstStyle/>
          <a:p>
            <a:pPr marL="137160" indent="0" algn="just">
              <a:lnSpc>
                <a:spcPct val="115000"/>
              </a:lnSpc>
              <a:spcAft>
                <a:spcPts val="0"/>
              </a:spcAft>
              <a:buNone/>
            </a:pPr>
            <a:endParaRPr lang="en-US" sz="3200" dirty="0" smtClean="0">
              <a:latin typeface="Arial"/>
              <a:ea typeface="Calibri"/>
              <a:cs typeface="Times New Roman"/>
            </a:endParaRPr>
          </a:p>
          <a:p>
            <a:pPr marL="137160" indent="0" algn="just">
              <a:lnSpc>
                <a:spcPct val="115000"/>
              </a:lnSpc>
              <a:spcAft>
                <a:spcPts val="0"/>
              </a:spcAft>
              <a:buNone/>
            </a:pPr>
            <a:r>
              <a:rPr lang="en-US" sz="3200" dirty="0" smtClean="0">
                <a:latin typeface="Arial"/>
                <a:ea typeface="Calibri"/>
                <a:cs typeface="Times New Roman"/>
              </a:rPr>
              <a:t>In </a:t>
            </a:r>
            <a:r>
              <a:rPr lang="en-US" sz="3200" dirty="0">
                <a:latin typeface="Arial"/>
                <a:ea typeface="Calibri"/>
                <a:cs typeface="Times New Roman"/>
              </a:rPr>
              <a:t>Durban more than 85% of all ship repair work carried out is for international ship owners and as such, it is a highly competitive industry internationally.</a:t>
            </a:r>
            <a:endParaRPr lang="en-ZA" sz="2800" dirty="0">
              <a:latin typeface="Calibri"/>
              <a:ea typeface="Calibri"/>
              <a:cs typeface="Times New Roman"/>
            </a:endParaRPr>
          </a:p>
          <a:p>
            <a:pPr marL="137160" indent="0" algn="just">
              <a:lnSpc>
                <a:spcPct val="115000"/>
              </a:lnSpc>
              <a:spcAft>
                <a:spcPts val="0"/>
              </a:spcAft>
              <a:buNone/>
            </a:pPr>
            <a:r>
              <a:rPr lang="en-US" sz="3200" dirty="0">
                <a:latin typeface="Arial"/>
                <a:ea typeface="Calibri"/>
                <a:cs typeface="Times New Roman"/>
              </a:rPr>
              <a:t> </a:t>
            </a:r>
            <a:endParaRPr lang="en-ZA" sz="2800" dirty="0">
              <a:latin typeface="Calibri"/>
              <a:ea typeface="Calibri"/>
              <a:cs typeface="Times New Roman"/>
            </a:endParaRPr>
          </a:p>
          <a:p>
            <a:pPr marL="137160" indent="0" algn="just">
              <a:lnSpc>
                <a:spcPct val="115000"/>
              </a:lnSpc>
              <a:spcAft>
                <a:spcPts val="1000"/>
              </a:spcAft>
              <a:buNone/>
            </a:pPr>
            <a:r>
              <a:rPr lang="en-US" sz="3200" dirty="0">
                <a:latin typeface="Arial"/>
                <a:ea typeface="Calibri"/>
                <a:cs typeface="Times New Roman"/>
              </a:rPr>
              <a:t>In SA the ship repair industry costs are all SA Rand based.  85% of the work done on the basis of a USD quote and payment in USD.  Between 2003 to 2011 to R/$ exchange rate has varied between R </a:t>
            </a:r>
            <a:r>
              <a:rPr lang="en-US" sz="3200" dirty="0" smtClean="0">
                <a:latin typeface="Arial"/>
                <a:ea typeface="Calibri"/>
                <a:cs typeface="Times New Roman"/>
              </a:rPr>
              <a:t>5,50 </a:t>
            </a:r>
            <a:r>
              <a:rPr lang="en-US" sz="3200" dirty="0">
                <a:latin typeface="Arial"/>
                <a:ea typeface="Calibri"/>
                <a:cs typeface="Times New Roman"/>
              </a:rPr>
              <a:t>– R13/$.  As you can imagine this is an extremely difficult situation to manage, due to the facts previously noted in respect of the market together with the exchange rate.</a:t>
            </a:r>
            <a:endParaRPr lang="en-ZA" sz="2800" dirty="0">
              <a:effectLst/>
              <a:latin typeface="Calibri"/>
              <a:ea typeface="Calibri"/>
              <a:cs typeface="Times New Roman"/>
            </a:endParaRPr>
          </a:p>
        </p:txBody>
      </p:sp>
    </p:spTree>
    <p:extLst>
      <p:ext uri="{BB962C8B-B14F-4D97-AF65-F5344CB8AC3E}">
        <p14:creationId xmlns:p14="http://schemas.microsoft.com/office/powerpoint/2010/main" xmlns="" val="367459258"/>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239416"/>
          </a:xfrm>
        </p:spPr>
        <p:txBody>
          <a:bodyPr>
            <a:normAutofit/>
          </a:bodyPr>
          <a:lstStyle/>
          <a:p>
            <a:r>
              <a:rPr lang="en-ZA" sz="4000" dirty="0" smtClean="0"/>
              <a:t>The Economic Value of Ship Repair to the Port and the Country</a:t>
            </a:r>
            <a:endParaRPr lang="en-ZA" sz="4000" dirty="0"/>
          </a:p>
        </p:txBody>
      </p:sp>
      <p:sp>
        <p:nvSpPr>
          <p:cNvPr id="3" name="Content Placeholder 2"/>
          <p:cNvSpPr>
            <a:spLocks noGrp="1"/>
          </p:cNvSpPr>
          <p:nvPr>
            <p:ph idx="1"/>
          </p:nvPr>
        </p:nvSpPr>
        <p:spPr>
          <a:xfrm>
            <a:off x="467544" y="1484784"/>
            <a:ext cx="8229600" cy="5256584"/>
          </a:xfrm>
        </p:spPr>
        <p:txBody>
          <a:bodyPr>
            <a:noAutofit/>
          </a:bodyPr>
          <a:lstStyle/>
          <a:p>
            <a:pPr marL="465750" indent="-285750">
              <a:spcBef>
                <a:spcPts val="600"/>
              </a:spcBef>
              <a:buClr>
                <a:srgbClr val="FFFF00"/>
              </a:buClr>
              <a:buFont typeface="Wingdings" pitchFamily="2" charset="2"/>
              <a:buChar char="q"/>
            </a:pPr>
            <a:r>
              <a:rPr lang="en-US" sz="2000" dirty="0">
                <a:latin typeface="Arial Unicode MS" pitchFamily="34" charset="-128"/>
                <a:ea typeface="Arial Unicode MS" pitchFamily="34" charset="-128"/>
                <a:cs typeface="Arial Unicode MS" pitchFamily="34" charset="-128"/>
              </a:rPr>
              <a:t>The ship repair industry is </a:t>
            </a:r>
            <a:r>
              <a:rPr lang="en-US" sz="2000" dirty="0" smtClean="0">
                <a:latin typeface="Arial Unicode MS" pitchFamily="34" charset="-128"/>
                <a:ea typeface="Arial Unicode MS" pitchFamily="34" charset="-128"/>
                <a:cs typeface="Arial Unicode MS" pitchFamily="34" charset="-128"/>
              </a:rPr>
              <a:t>very </a:t>
            </a:r>
            <a:r>
              <a:rPr lang="en-US" sz="2000" dirty="0">
                <a:latin typeface="Arial Unicode MS" pitchFamily="34" charset="-128"/>
                <a:ea typeface="Arial Unicode MS" pitchFamily="34" charset="-128"/>
                <a:cs typeface="Arial Unicode MS" pitchFamily="34" charset="-128"/>
              </a:rPr>
              <a:t>labour </a:t>
            </a:r>
            <a:r>
              <a:rPr lang="en-US" sz="2000" dirty="0" smtClean="0">
                <a:latin typeface="Arial Unicode MS" pitchFamily="34" charset="-128"/>
                <a:ea typeface="Arial Unicode MS" pitchFamily="34" charset="-128"/>
                <a:cs typeface="Arial Unicode MS" pitchFamily="34" charset="-128"/>
              </a:rPr>
              <a:t>intensive, ranging </a:t>
            </a:r>
            <a:r>
              <a:rPr lang="en-US" sz="2000" dirty="0">
                <a:latin typeface="Arial Unicode MS" pitchFamily="34" charset="-128"/>
                <a:ea typeface="Arial Unicode MS" pitchFamily="34" charset="-128"/>
                <a:cs typeface="Arial Unicode MS" pitchFamily="34" charset="-128"/>
              </a:rPr>
              <a:t>from unskilled to highly </a:t>
            </a:r>
            <a:r>
              <a:rPr lang="en-US" sz="2000" dirty="0" smtClean="0">
                <a:latin typeface="Arial Unicode MS" pitchFamily="34" charset="-128"/>
                <a:ea typeface="Arial Unicode MS" pitchFamily="34" charset="-128"/>
                <a:cs typeface="Arial Unicode MS" pitchFamily="34" charset="-128"/>
              </a:rPr>
              <a:t>skilled workers.  </a:t>
            </a:r>
            <a:r>
              <a:rPr lang="en-US" sz="2000" dirty="0">
                <a:latin typeface="Arial Unicode MS" pitchFamily="34" charset="-128"/>
                <a:ea typeface="Arial Unicode MS" pitchFamily="34" charset="-128"/>
                <a:cs typeface="Arial Unicode MS" pitchFamily="34" charset="-128"/>
              </a:rPr>
              <a:t>The industry employs a large number of people</a:t>
            </a:r>
            <a:r>
              <a:rPr lang="en-US" sz="2000" dirty="0" smtClean="0">
                <a:latin typeface="Arial Unicode MS" pitchFamily="34" charset="-128"/>
                <a:ea typeface="Arial Unicode MS" pitchFamily="34" charset="-128"/>
                <a:cs typeface="Arial Unicode MS" pitchFamily="34" charset="-128"/>
              </a:rPr>
              <a:t>.</a:t>
            </a:r>
            <a:r>
              <a:rPr lang="en-US" sz="2000" dirty="0">
                <a:latin typeface="Arial Unicode MS" pitchFamily="34" charset="-128"/>
                <a:ea typeface="Arial Unicode MS" pitchFamily="34" charset="-128"/>
                <a:cs typeface="Arial Unicode MS" pitchFamily="34" charset="-128"/>
              </a:rPr>
              <a:t> </a:t>
            </a:r>
            <a:endParaRPr lang="en-ZA" sz="2000" dirty="0">
              <a:latin typeface="Arial Unicode MS" pitchFamily="34" charset="-128"/>
              <a:ea typeface="Arial Unicode MS" pitchFamily="34" charset="-128"/>
              <a:cs typeface="Arial Unicode MS" pitchFamily="34" charset="-128"/>
            </a:endParaRPr>
          </a:p>
          <a:p>
            <a:pPr marL="465750" indent="-285750">
              <a:spcBef>
                <a:spcPts val="600"/>
              </a:spcBef>
              <a:buClr>
                <a:srgbClr val="FFFF00"/>
              </a:buClr>
              <a:buFont typeface="Wingdings" pitchFamily="2" charset="2"/>
              <a:buChar char="q"/>
            </a:pPr>
            <a:r>
              <a:rPr lang="en-US" sz="2000" dirty="0">
                <a:latin typeface="Arial Unicode MS" pitchFamily="34" charset="-128"/>
                <a:ea typeface="Arial Unicode MS" pitchFamily="34" charset="-128"/>
                <a:cs typeface="Arial Unicode MS" pitchFamily="34" charset="-128"/>
              </a:rPr>
              <a:t>On a number of studies done on the industry it has been established that through the backward and </a:t>
            </a:r>
            <a:r>
              <a:rPr lang="en-US" sz="2000" dirty="0" smtClean="0">
                <a:latin typeface="Arial Unicode MS" pitchFamily="34" charset="-128"/>
                <a:ea typeface="Arial Unicode MS" pitchFamily="34" charset="-128"/>
                <a:cs typeface="Arial Unicode MS" pitchFamily="34" charset="-128"/>
              </a:rPr>
              <a:t>forward linkages, </a:t>
            </a:r>
            <a:r>
              <a:rPr lang="en-US" sz="2000" dirty="0">
                <a:latin typeface="Arial Unicode MS" pitchFamily="34" charset="-128"/>
                <a:ea typeface="Arial Unicode MS" pitchFamily="34" charset="-128"/>
                <a:cs typeface="Arial Unicode MS" pitchFamily="34" charset="-128"/>
              </a:rPr>
              <a:t>the multiplier effect from ship repair is between 4 and 7 </a:t>
            </a:r>
            <a:r>
              <a:rPr lang="en-US" sz="2000" dirty="0" smtClean="0">
                <a:latin typeface="Arial Unicode MS" pitchFamily="34" charset="-128"/>
                <a:ea typeface="Arial Unicode MS" pitchFamily="34" charset="-128"/>
                <a:cs typeface="Arial Unicode MS" pitchFamily="34" charset="-128"/>
              </a:rPr>
              <a:t>(i.e.. </a:t>
            </a:r>
            <a:r>
              <a:rPr lang="en-US" sz="2000" dirty="0">
                <a:latin typeface="Arial Unicode MS" pitchFamily="34" charset="-128"/>
                <a:ea typeface="Arial Unicode MS" pitchFamily="34" charset="-128"/>
                <a:cs typeface="Arial Unicode MS" pitchFamily="34" charset="-128"/>
              </a:rPr>
              <a:t>for every direct job there are between 4 and 7 direct jobs created</a:t>
            </a:r>
            <a:r>
              <a:rPr lang="en-US" sz="2000" dirty="0" smtClean="0">
                <a:latin typeface="Arial Unicode MS" pitchFamily="34" charset="-128"/>
                <a:ea typeface="Arial Unicode MS" pitchFamily="34" charset="-128"/>
                <a:cs typeface="Arial Unicode MS" pitchFamily="34" charset="-128"/>
              </a:rPr>
              <a:t>)</a:t>
            </a:r>
            <a:endParaRPr lang="en-ZA" sz="2000" dirty="0">
              <a:latin typeface="Arial Unicode MS" pitchFamily="34" charset="-128"/>
              <a:ea typeface="Arial Unicode MS" pitchFamily="34" charset="-128"/>
              <a:cs typeface="Arial Unicode MS" pitchFamily="34" charset="-128"/>
            </a:endParaRPr>
          </a:p>
          <a:p>
            <a:pPr marL="465750" indent="-285750">
              <a:spcBef>
                <a:spcPts val="600"/>
              </a:spcBef>
              <a:buClr>
                <a:srgbClr val="FFFF00"/>
              </a:buClr>
              <a:buFont typeface="Wingdings" pitchFamily="2" charset="2"/>
              <a:buChar char="q"/>
            </a:pPr>
            <a:r>
              <a:rPr lang="en-US" sz="2000" dirty="0">
                <a:latin typeface="Arial Unicode MS" pitchFamily="34" charset="-128"/>
                <a:ea typeface="Arial Unicode MS" pitchFamily="34" charset="-128"/>
                <a:cs typeface="Arial Unicode MS" pitchFamily="34" charset="-128"/>
              </a:rPr>
              <a:t>The value of the ship repair industry varies considerably from year to year.  At full capacity it is estimated that the value of ship repairs undertaken in  Durban by all the players would be in the order of R1.5 </a:t>
            </a:r>
            <a:r>
              <a:rPr lang="en-US" sz="2000" dirty="0" smtClean="0">
                <a:latin typeface="Arial Unicode MS" pitchFamily="34" charset="-128"/>
                <a:ea typeface="Arial Unicode MS" pitchFamily="34" charset="-128"/>
                <a:cs typeface="Arial Unicode MS" pitchFamily="34" charset="-128"/>
              </a:rPr>
              <a:t>Billion</a:t>
            </a:r>
            <a:endParaRPr lang="en-ZA" sz="2000" dirty="0">
              <a:latin typeface="Arial Unicode MS" pitchFamily="34" charset="-128"/>
              <a:ea typeface="Arial Unicode MS" pitchFamily="34" charset="-128"/>
              <a:cs typeface="Arial Unicode MS" pitchFamily="34" charset="-128"/>
            </a:endParaRPr>
          </a:p>
          <a:p>
            <a:pPr marL="465750" indent="-285750">
              <a:spcBef>
                <a:spcPts val="600"/>
              </a:spcBef>
              <a:buClr>
                <a:srgbClr val="FFFF00"/>
              </a:buClr>
              <a:buFont typeface="Wingdings" pitchFamily="2" charset="2"/>
              <a:buChar char="q"/>
            </a:pPr>
            <a:r>
              <a:rPr lang="en-US" sz="2000" dirty="0">
                <a:latin typeface="Arial Unicode MS" pitchFamily="34" charset="-128"/>
                <a:ea typeface="Arial Unicode MS" pitchFamily="34" charset="-128"/>
                <a:cs typeface="Arial Unicode MS" pitchFamily="34" charset="-128"/>
              </a:rPr>
              <a:t>As employees make up the single largest cost in the industry  estimated at approximately 25% of </a:t>
            </a:r>
            <a:r>
              <a:rPr lang="en-US" sz="2000" dirty="0" smtClean="0">
                <a:latin typeface="Arial Unicode MS" pitchFamily="34" charset="-128"/>
                <a:ea typeface="Arial Unicode MS" pitchFamily="34" charset="-128"/>
                <a:cs typeface="Arial Unicode MS" pitchFamily="34" charset="-128"/>
              </a:rPr>
              <a:t>the cost of </a:t>
            </a:r>
            <a:r>
              <a:rPr lang="en-US" sz="2000" dirty="0">
                <a:latin typeface="Arial Unicode MS" pitchFamily="34" charset="-128"/>
                <a:ea typeface="Arial Unicode MS" pitchFamily="34" charset="-128"/>
                <a:cs typeface="Arial Unicode MS" pitchFamily="34" charset="-128"/>
              </a:rPr>
              <a:t>sales – this would relate to some </a:t>
            </a:r>
            <a:r>
              <a:rPr lang="en-US" sz="2000" dirty="0" smtClean="0">
                <a:latin typeface="Arial Unicode MS" pitchFamily="34" charset="-128"/>
                <a:ea typeface="Arial Unicode MS" pitchFamily="34" charset="-128"/>
                <a:cs typeface="Arial Unicode MS" pitchFamily="34" charset="-128"/>
              </a:rPr>
              <a:t>2 000 </a:t>
            </a:r>
            <a:r>
              <a:rPr lang="en-US" sz="2000" dirty="0">
                <a:latin typeface="Arial Unicode MS" pitchFamily="34" charset="-128"/>
                <a:ea typeface="Arial Unicode MS" pitchFamily="34" charset="-128"/>
                <a:cs typeface="Arial Unicode MS" pitchFamily="34" charset="-128"/>
              </a:rPr>
              <a:t>– </a:t>
            </a:r>
            <a:r>
              <a:rPr lang="en-US" sz="2000" dirty="0" smtClean="0">
                <a:latin typeface="Arial Unicode MS" pitchFamily="34" charset="-128"/>
                <a:ea typeface="Arial Unicode MS" pitchFamily="34" charset="-128"/>
                <a:cs typeface="Arial Unicode MS" pitchFamily="34" charset="-128"/>
              </a:rPr>
              <a:t>3 000 </a:t>
            </a:r>
            <a:r>
              <a:rPr lang="en-US" sz="2000" dirty="0">
                <a:latin typeface="Arial Unicode MS" pitchFamily="34" charset="-128"/>
                <a:ea typeface="Arial Unicode MS" pitchFamily="34" charset="-128"/>
                <a:cs typeface="Arial Unicode MS" pitchFamily="34" charset="-128"/>
              </a:rPr>
              <a:t>people directly employed and with the multiplier effect </a:t>
            </a:r>
            <a:r>
              <a:rPr lang="en-US" sz="2000" u="sng" dirty="0">
                <a:latin typeface="Arial Unicode MS" pitchFamily="34" charset="-128"/>
                <a:ea typeface="Arial Unicode MS" pitchFamily="34" charset="-128"/>
                <a:cs typeface="Arial Unicode MS" pitchFamily="34" charset="-128"/>
              </a:rPr>
              <a:t>+</a:t>
            </a:r>
            <a:r>
              <a:rPr lang="en-US" sz="2000" dirty="0">
                <a:latin typeface="Arial Unicode MS" pitchFamily="34" charset="-128"/>
                <a:ea typeface="Arial Unicode MS" pitchFamily="34" charset="-128"/>
                <a:cs typeface="Arial Unicode MS" pitchFamily="34" charset="-128"/>
              </a:rPr>
              <a:t> </a:t>
            </a:r>
            <a:r>
              <a:rPr lang="en-US" sz="2000" dirty="0" smtClean="0">
                <a:latin typeface="Arial Unicode MS" pitchFamily="34" charset="-128"/>
                <a:ea typeface="Arial Unicode MS" pitchFamily="34" charset="-128"/>
                <a:cs typeface="Arial Unicode MS" pitchFamily="34" charset="-128"/>
              </a:rPr>
              <a:t>12 000 </a:t>
            </a:r>
            <a:r>
              <a:rPr lang="en-US" sz="2000" dirty="0">
                <a:latin typeface="Arial Unicode MS" pitchFamily="34" charset="-128"/>
                <a:ea typeface="Arial Unicode MS" pitchFamily="34" charset="-128"/>
                <a:cs typeface="Arial Unicode MS" pitchFamily="34" charset="-128"/>
              </a:rPr>
              <a:t>people.  The industry is therefore </a:t>
            </a:r>
            <a:r>
              <a:rPr lang="en-US" sz="2000" dirty="0" smtClean="0">
                <a:latin typeface="Arial Unicode MS" pitchFamily="34" charset="-128"/>
                <a:ea typeface="Arial Unicode MS" pitchFamily="34" charset="-128"/>
                <a:cs typeface="Arial Unicode MS" pitchFamily="34" charset="-128"/>
              </a:rPr>
              <a:t>an important </a:t>
            </a:r>
            <a:r>
              <a:rPr lang="en-US" sz="2000" dirty="0">
                <a:latin typeface="Arial Unicode MS" pitchFamily="34" charset="-128"/>
                <a:ea typeface="Arial Unicode MS" pitchFamily="34" charset="-128"/>
                <a:cs typeface="Arial Unicode MS" pitchFamily="34" charset="-128"/>
              </a:rPr>
              <a:t>and significant </a:t>
            </a:r>
            <a:r>
              <a:rPr lang="en-US" sz="2000" dirty="0" smtClean="0">
                <a:latin typeface="Arial Unicode MS" pitchFamily="34" charset="-128"/>
                <a:ea typeface="Arial Unicode MS" pitchFamily="34" charset="-128"/>
                <a:cs typeface="Arial Unicode MS" pitchFamily="34" charset="-128"/>
              </a:rPr>
              <a:t>contributor for </a:t>
            </a:r>
            <a:r>
              <a:rPr lang="en-US" sz="2000" dirty="0">
                <a:latin typeface="Arial Unicode MS" pitchFamily="34" charset="-128"/>
                <a:ea typeface="Arial Unicode MS" pitchFamily="34" charset="-128"/>
                <a:cs typeface="Arial Unicode MS" pitchFamily="34" charset="-128"/>
              </a:rPr>
              <a:t>the city and the country</a:t>
            </a:r>
            <a:endParaRPr lang="en-ZA" sz="2000"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xmlns="" val="317504912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576064"/>
          </a:xfrm>
        </p:spPr>
        <p:txBody>
          <a:bodyPr>
            <a:noAutofit/>
          </a:bodyPr>
          <a:lstStyle/>
          <a:p>
            <a:r>
              <a:rPr lang="en-ZA" sz="4000" dirty="0" smtClean="0"/>
              <a:t>Critical Challenges  1</a:t>
            </a:r>
            <a:endParaRPr lang="en-ZA" sz="4000" dirty="0"/>
          </a:p>
        </p:txBody>
      </p:sp>
      <p:sp>
        <p:nvSpPr>
          <p:cNvPr id="3" name="Content Placeholder 2"/>
          <p:cNvSpPr>
            <a:spLocks noGrp="1"/>
          </p:cNvSpPr>
          <p:nvPr>
            <p:ph idx="1"/>
          </p:nvPr>
        </p:nvSpPr>
        <p:spPr>
          <a:xfrm>
            <a:off x="323528" y="1124744"/>
            <a:ext cx="8363272" cy="5616624"/>
          </a:xfrm>
        </p:spPr>
        <p:txBody>
          <a:bodyPr>
            <a:noAutofit/>
          </a:bodyPr>
          <a:lstStyle/>
          <a:p>
            <a:pPr marL="137160" indent="0" algn="just">
              <a:lnSpc>
                <a:spcPct val="115000"/>
              </a:lnSpc>
              <a:spcAft>
                <a:spcPts val="0"/>
              </a:spcAft>
              <a:buNone/>
            </a:pPr>
            <a:r>
              <a:rPr lang="en-US" sz="2000" dirty="0">
                <a:latin typeface="Arial" pitchFamily="34" charset="0"/>
                <a:ea typeface="Calibri"/>
                <a:cs typeface="Arial" pitchFamily="34" charset="0"/>
              </a:rPr>
              <a:t>Most of the key facilities used by ship repairers are owned and operated by the TNPA.  For the TNPA this is not their core business and it does not generate </a:t>
            </a:r>
            <a:r>
              <a:rPr lang="en-US" sz="2000" dirty="0" smtClean="0">
                <a:latin typeface="Arial" pitchFamily="34" charset="0"/>
                <a:ea typeface="Calibri"/>
                <a:cs typeface="Arial" pitchFamily="34" charset="0"/>
              </a:rPr>
              <a:t>sufficient </a:t>
            </a:r>
            <a:r>
              <a:rPr lang="en-US" sz="2000" dirty="0">
                <a:latin typeface="Arial" pitchFamily="34" charset="0"/>
                <a:ea typeface="Calibri"/>
                <a:cs typeface="Arial" pitchFamily="34" charset="0"/>
              </a:rPr>
              <a:t>funds for these operations (Docks, quays, repair facilities) to justify proper maintenance yet alone modernizing and upgrading</a:t>
            </a:r>
            <a:r>
              <a:rPr lang="en-US" sz="2000" dirty="0" smtClean="0">
                <a:latin typeface="Arial" pitchFamily="34" charset="0"/>
                <a:ea typeface="Calibri"/>
                <a:cs typeface="Arial" pitchFamily="34" charset="0"/>
              </a:rPr>
              <a:t>.</a:t>
            </a:r>
          </a:p>
          <a:p>
            <a:pPr marL="137160" indent="0" algn="just">
              <a:lnSpc>
                <a:spcPct val="115000"/>
              </a:lnSpc>
              <a:spcAft>
                <a:spcPts val="0"/>
              </a:spcAft>
              <a:buNone/>
            </a:pPr>
            <a:endParaRPr lang="en-ZA" sz="2000" dirty="0">
              <a:latin typeface="Arial" pitchFamily="34" charset="0"/>
              <a:ea typeface="Calibri"/>
              <a:cs typeface="Arial" pitchFamily="34" charset="0"/>
            </a:endParaRPr>
          </a:p>
          <a:p>
            <a:pPr marL="480060" indent="-342900" algn="just">
              <a:lnSpc>
                <a:spcPct val="115000"/>
              </a:lnSpc>
              <a:spcAft>
                <a:spcPts val="0"/>
              </a:spcAft>
              <a:buClr>
                <a:schemeClr val="tx1"/>
              </a:buClr>
              <a:buFont typeface="Wingdings" pitchFamily="2" charset="2"/>
              <a:buChar char="q"/>
            </a:pPr>
            <a:r>
              <a:rPr lang="en-US" sz="2000" dirty="0" smtClean="0">
                <a:latin typeface="Arial" pitchFamily="34" charset="0"/>
                <a:ea typeface="Calibri"/>
                <a:cs typeface="Arial" pitchFamily="34" charset="0"/>
              </a:rPr>
              <a:t>Generally the condition of the Dock Facilities are poor and outdated.  The TNPA floating dock has been out of operation for more than two years! </a:t>
            </a:r>
          </a:p>
          <a:p>
            <a:pPr marL="480060" indent="-342900" algn="just">
              <a:lnSpc>
                <a:spcPct val="115000"/>
              </a:lnSpc>
              <a:spcAft>
                <a:spcPts val="0"/>
              </a:spcAft>
              <a:buClr>
                <a:schemeClr val="tx1"/>
              </a:buClr>
              <a:buFont typeface="Wingdings" pitchFamily="2" charset="2"/>
              <a:buChar char="q"/>
            </a:pPr>
            <a:r>
              <a:rPr lang="en-US" sz="2000" dirty="0" smtClean="0">
                <a:latin typeface="Arial" pitchFamily="34" charset="0"/>
                <a:ea typeface="Calibri"/>
                <a:cs typeface="Arial" pitchFamily="34" charset="0"/>
              </a:rPr>
              <a:t>The </a:t>
            </a:r>
            <a:r>
              <a:rPr lang="en-US" sz="2000" dirty="0">
                <a:latin typeface="Arial" pitchFamily="34" charset="0"/>
                <a:ea typeface="Calibri"/>
                <a:cs typeface="Arial" pitchFamily="34" charset="0"/>
              </a:rPr>
              <a:t>rates levied for these services are amongst the highest in the world. </a:t>
            </a:r>
            <a:r>
              <a:rPr lang="en-US" sz="2000" dirty="0" smtClean="0">
                <a:latin typeface="Arial" pitchFamily="34" charset="0"/>
                <a:ea typeface="Calibri"/>
                <a:cs typeface="Arial" pitchFamily="34" charset="0"/>
              </a:rPr>
              <a:t>Ongoing </a:t>
            </a:r>
            <a:r>
              <a:rPr lang="en-US" sz="2000" dirty="0">
                <a:latin typeface="Arial" pitchFamily="34" charset="0"/>
                <a:ea typeface="Calibri"/>
                <a:cs typeface="Arial" pitchFamily="34" charset="0"/>
              </a:rPr>
              <a:t>increase in electricity charges further aggravates the many difficulties for the local ship repairers in being internationally competitive in respect of cost and time</a:t>
            </a:r>
            <a:r>
              <a:rPr lang="en-US" sz="2000" dirty="0" smtClean="0">
                <a:latin typeface="Arial" pitchFamily="34" charset="0"/>
                <a:ea typeface="Calibri"/>
                <a:cs typeface="Arial" pitchFamily="34" charset="0"/>
              </a:rPr>
              <a:t>.</a:t>
            </a:r>
            <a:endParaRPr lang="en-ZA" sz="2000" dirty="0">
              <a:latin typeface="Arial" pitchFamily="34" charset="0"/>
              <a:ea typeface="Calibri"/>
              <a:cs typeface="Arial" pitchFamily="34" charset="0"/>
            </a:endParaRPr>
          </a:p>
        </p:txBody>
      </p:sp>
    </p:spTree>
    <p:extLst>
      <p:ext uri="{BB962C8B-B14F-4D97-AF65-F5344CB8AC3E}">
        <p14:creationId xmlns:p14="http://schemas.microsoft.com/office/powerpoint/2010/main" xmlns="" val="147563736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07368"/>
          </a:xfrm>
        </p:spPr>
        <p:txBody>
          <a:bodyPr>
            <a:normAutofit/>
          </a:bodyPr>
          <a:lstStyle/>
          <a:p>
            <a:r>
              <a:rPr lang="en-ZA" sz="4000" dirty="0" smtClean="0"/>
              <a:t>Critical Challenges 2</a:t>
            </a:r>
            <a:endParaRPr lang="en-ZA" sz="4000" dirty="0"/>
          </a:p>
        </p:txBody>
      </p:sp>
      <p:sp>
        <p:nvSpPr>
          <p:cNvPr id="3" name="Content Placeholder 2"/>
          <p:cNvSpPr>
            <a:spLocks noGrp="1"/>
          </p:cNvSpPr>
          <p:nvPr>
            <p:ph idx="1"/>
          </p:nvPr>
        </p:nvSpPr>
        <p:spPr>
          <a:xfrm>
            <a:off x="467544" y="1628800"/>
            <a:ext cx="8229600" cy="4114800"/>
          </a:xfrm>
        </p:spPr>
        <p:txBody>
          <a:bodyPr>
            <a:normAutofit fontScale="92500" lnSpcReduction="10000"/>
          </a:bodyPr>
          <a:lstStyle/>
          <a:p>
            <a:pPr marL="480060" indent="-342900" algn="just">
              <a:lnSpc>
                <a:spcPct val="115000"/>
              </a:lnSpc>
              <a:buClr>
                <a:schemeClr val="tx1"/>
              </a:buClr>
              <a:buFont typeface="Wingdings" pitchFamily="2" charset="2"/>
              <a:buChar char="q"/>
            </a:pPr>
            <a:r>
              <a:rPr lang="en-US" sz="2400" dirty="0">
                <a:solidFill>
                  <a:prstClr val="white"/>
                </a:solidFill>
                <a:latin typeface="Arial" pitchFamily="34" charset="0"/>
                <a:ea typeface="Calibri"/>
                <a:cs typeface="Arial" pitchFamily="34" charset="0"/>
              </a:rPr>
              <a:t>In the vast majority of ship repair industries around the world, the ship repairers operate and own the facilities (docks).   This structure misalignment in respect of the TNPA facilities and the ship repairers has resulted in a serious barrier to the industry meeting its potential.</a:t>
            </a:r>
            <a:endParaRPr lang="en-ZA" sz="2400" dirty="0">
              <a:solidFill>
                <a:prstClr val="white"/>
              </a:solidFill>
              <a:latin typeface="Arial" pitchFamily="34" charset="0"/>
              <a:ea typeface="Calibri"/>
              <a:cs typeface="Arial" pitchFamily="34" charset="0"/>
            </a:endParaRPr>
          </a:p>
          <a:p>
            <a:pPr marL="480060" indent="-342900" algn="just">
              <a:lnSpc>
                <a:spcPct val="115000"/>
              </a:lnSpc>
              <a:buClr>
                <a:schemeClr val="tx1"/>
              </a:buClr>
              <a:buFont typeface="Wingdings" pitchFamily="2" charset="2"/>
              <a:buChar char="q"/>
            </a:pPr>
            <a:r>
              <a:rPr lang="en-US" sz="2400" dirty="0">
                <a:solidFill>
                  <a:prstClr val="white"/>
                </a:solidFill>
                <a:latin typeface="Arial" pitchFamily="34" charset="0"/>
                <a:ea typeface="Calibri"/>
                <a:cs typeface="Arial" pitchFamily="34" charset="0"/>
              </a:rPr>
              <a:t>The Docks when operated on their own without ship repairs as part of the entity cannot generate sufficient funds to justify the expenditure necessary to upgrade and operate these on a world class basis.  This problem has been recognized by both the TNPA and the ship industry and efforts are being made to improve the current situation</a:t>
            </a:r>
            <a:r>
              <a:rPr lang="en-ZA" sz="2400" dirty="0">
                <a:solidFill>
                  <a:prstClr val="white"/>
                </a:solidFill>
                <a:latin typeface="Arial" pitchFamily="34" charset="0"/>
                <a:ea typeface="Calibri"/>
                <a:cs typeface="Arial" pitchFamily="34" charset="0"/>
              </a:rPr>
              <a:t>.</a:t>
            </a:r>
          </a:p>
          <a:p>
            <a:endParaRPr lang="en-ZA" dirty="0"/>
          </a:p>
        </p:txBody>
      </p:sp>
    </p:spTree>
    <p:extLst>
      <p:ext uri="{BB962C8B-B14F-4D97-AF65-F5344CB8AC3E}">
        <p14:creationId xmlns:p14="http://schemas.microsoft.com/office/powerpoint/2010/main" xmlns="" val="3947628964"/>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663352"/>
          </a:xfrm>
        </p:spPr>
        <p:txBody>
          <a:bodyPr>
            <a:normAutofit/>
          </a:bodyPr>
          <a:lstStyle/>
          <a:p>
            <a:r>
              <a:rPr lang="en-ZA" sz="4000" dirty="0">
                <a:ln w="500">
                  <a:solidFill>
                    <a:srgbClr val="FFF9E5">
                      <a:shade val="20000"/>
                      <a:satMod val="350000"/>
                    </a:srgbClr>
                  </a:solidFill>
                </a:ln>
                <a:solidFill>
                  <a:srgbClr val="FFF9E5">
                    <a:tint val="100000"/>
                    <a:satMod val="250000"/>
                  </a:srgbClr>
                </a:solidFill>
                <a:effectLst>
                  <a:outerShdw blurRad="30000" dist="30000" dir="2700000" algn="tl" rotWithShape="0">
                    <a:srgbClr val="30356E">
                      <a:shade val="45000"/>
                      <a:satMod val="150000"/>
                      <a:alpha val="90000"/>
                    </a:srgbClr>
                  </a:outerShdw>
                </a:effectLst>
              </a:rPr>
              <a:t>Critical </a:t>
            </a:r>
            <a:r>
              <a:rPr lang="en-ZA" sz="4000" dirty="0" smtClean="0">
                <a:ln w="500">
                  <a:solidFill>
                    <a:srgbClr val="FFF9E5">
                      <a:shade val="20000"/>
                      <a:satMod val="350000"/>
                    </a:srgbClr>
                  </a:solidFill>
                </a:ln>
                <a:solidFill>
                  <a:srgbClr val="FFF9E5">
                    <a:tint val="100000"/>
                    <a:satMod val="250000"/>
                  </a:srgbClr>
                </a:solidFill>
                <a:effectLst>
                  <a:outerShdw blurRad="30000" dist="30000" dir="2700000" algn="tl" rotWithShape="0">
                    <a:srgbClr val="30356E">
                      <a:shade val="45000"/>
                      <a:satMod val="150000"/>
                      <a:alpha val="90000"/>
                    </a:srgbClr>
                  </a:outerShdw>
                </a:effectLst>
              </a:rPr>
              <a:t>Challenges 3</a:t>
            </a:r>
            <a:endParaRPr lang="en-ZA" sz="5400" dirty="0"/>
          </a:p>
        </p:txBody>
      </p:sp>
      <p:sp>
        <p:nvSpPr>
          <p:cNvPr id="3" name="Content Placeholder 2"/>
          <p:cNvSpPr>
            <a:spLocks noGrp="1"/>
          </p:cNvSpPr>
          <p:nvPr>
            <p:ph idx="1"/>
          </p:nvPr>
        </p:nvSpPr>
        <p:spPr>
          <a:xfrm>
            <a:off x="457200" y="1196752"/>
            <a:ext cx="8229600" cy="5400600"/>
          </a:xfrm>
        </p:spPr>
        <p:txBody>
          <a:bodyPr>
            <a:normAutofit fontScale="77500" lnSpcReduction="20000"/>
          </a:bodyPr>
          <a:lstStyle/>
          <a:p>
            <a:pPr marL="480060" indent="-342900" algn="just">
              <a:lnSpc>
                <a:spcPct val="115000"/>
              </a:lnSpc>
              <a:buClr>
                <a:schemeClr val="tx1"/>
              </a:buClr>
              <a:buFont typeface="Wingdings" pitchFamily="2" charset="2"/>
              <a:buChar char="q"/>
            </a:pPr>
            <a:r>
              <a:rPr lang="en-US" sz="2900" dirty="0">
                <a:solidFill>
                  <a:prstClr val="white"/>
                </a:solidFill>
                <a:latin typeface="Arial" pitchFamily="34" charset="0"/>
                <a:ea typeface="Calibri"/>
                <a:cs typeface="Arial" pitchFamily="34" charset="0"/>
              </a:rPr>
              <a:t>A further </a:t>
            </a:r>
            <a:r>
              <a:rPr lang="en-US" sz="2900" dirty="0" smtClean="0">
                <a:solidFill>
                  <a:prstClr val="white"/>
                </a:solidFill>
                <a:latin typeface="Arial" pitchFamily="34" charset="0"/>
                <a:ea typeface="Calibri"/>
                <a:cs typeface="Arial" pitchFamily="34" charset="0"/>
              </a:rPr>
              <a:t>barrier has </a:t>
            </a:r>
            <a:r>
              <a:rPr lang="en-US" sz="2900" dirty="0">
                <a:solidFill>
                  <a:prstClr val="white"/>
                </a:solidFill>
                <a:latin typeface="Arial" pitchFamily="34" charset="0"/>
                <a:ea typeface="Calibri"/>
                <a:cs typeface="Arial" pitchFamily="34" charset="0"/>
              </a:rPr>
              <a:t>been the lack of finality on future port expansions.  Some of the proposals in the recent past have indicated that most of the ship repair area would be lost to cargo operations.  </a:t>
            </a:r>
            <a:endParaRPr lang="en-US" sz="2900" dirty="0" smtClean="0">
              <a:solidFill>
                <a:prstClr val="white"/>
              </a:solidFill>
              <a:latin typeface="Arial" pitchFamily="34" charset="0"/>
              <a:ea typeface="Calibri"/>
              <a:cs typeface="Arial" pitchFamily="34" charset="0"/>
            </a:endParaRPr>
          </a:p>
          <a:p>
            <a:pPr marL="480060" indent="-342900" algn="just">
              <a:lnSpc>
                <a:spcPct val="115000"/>
              </a:lnSpc>
              <a:buClr>
                <a:schemeClr val="tx1"/>
              </a:buClr>
              <a:buFont typeface="Wingdings" pitchFamily="2" charset="2"/>
              <a:buChar char="q"/>
            </a:pPr>
            <a:r>
              <a:rPr lang="en-US" sz="2900" dirty="0" smtClean="0">
                <a:solidFill>
                  <a:prstClr val="white"/>
                </a:solidFill>
                <a:latin typeface="Arial" pitchFamily="34" charset="0"/>
                <a:ea typeface="Calibri"/>
                <a:cs typeface="Arial" pitchFamily="34" charset="0"/>
              </a:rPr>
              <a:t>As </a:t>
            </a:r>
            <a:r>
              <a:rPr lang="en-US" sz="2900" dirty="0">
                <a:solidFill>
                  <a:prstClr val="white"/>
                </a:solidFill>
                <a:latin typeface="Arial" pitchFamily="34" charset="0"/>
                <a:ea typeface="Calibri"/>
                <a:cs typeface="Arial" pitchFamily="34" charset="0"/>
              </a:rPr>
              <a:t>a result any private initiatives to put in additional facilities were not considered feasible due to the potential lack of tenure.  Also TNPA were reluctant to allow any development until clarity on the final </a:t>
            </a:r>
            <a:r>
              <a:rPr lang="en-US" sz="2900" dirty="0" smtClean="0">
                <a:solidFill>
                  <a:prstClr val="white"/>
                </a:solidFill>
                <a:latin typeface="Arial" pitchFamily="34" charset="0"/>
                <a:ea typeface="Calibri"/>
                <a:cs typeface="Arial" pitchFamily="34" charset="0"/>
              </a:rPr>
              <a:t>Port layout</a:t>
            </a:r>
            <a:endParaRPr lang="en-ZA" sz="2900" dirty="0">
              <a:solidFill>
                <a:prstClr val="white"/>
              </a:solidFill>
              <a:latin typeface="Arial" pitchFamily="34" charset="0"/>
              <a:ea typeface="Calibri"/>
              <a:cs typeface="Arial" pitchFamily="34" charset="0"/>
            </a:endParaRPr>
          </a:p>
          <a:p>
            <a:pPr marL="480060" indent="-342900" algn="just">
              <a:lnSpc>
                <a:spcPct val="115000"/>
              </a:lnSpc>
              <a:buClr>
                <a:schemeClr val="tx1"/>
              </a:buClr>
              <a:buFont typeface="Wingdings" pitchFamily="2" charset="2"/>
              <a:buChar char="q"/>
            </a:pPr>
            <a:r>
              <a:rPr lang="en-US" sz="2900" dirty="0">
                <a:solidFill>
                  <a:prstClr val="white"/>
                </a:solidFill>
                <a:latin typeface="Arial" pitchFamily="34" charset="0"/>
                <a:ea typeface="Calibri"/>
                <a:cs typeface="Arial" pitchFamily="34" charset="0"/>
              </a:rPr>
              <a:t>The latest proposal to start the major port expansion at the old airport site will to some extent ease this situation, as it would guarantee tenure to the ship repair industry and also allow TNPA to make decisions for the possible expansion and placing of new facilities by industry</a:t>
            </a:r>
            <a:r>
              <a:rPr lang="en-US" sz="2900" dirty="0" smtClean="0">
                <a:solidFill>
                  <a:prstClr val="white"/>
                </a:solidFill>
                <a:latin typeface="Arial" pitchFamily="34" charset="0"/>
                <a:ea typeface="Calibri"/>
                <a:cs typeface="Arial" pitchFamily="34" charset="0"/>
              </a:rPr>
              <a:t>.</a:t>
            </a:r>
            <a:endParaRPr lang="en-ZA" sz="2900" dirty="0">
              <a:solidFill>
                <a:prstClr val="white"/>
              </a:solidFill>
              <a:latin typeface="Arial" pitchFamily="34" charset="0"/>
              <a:ea typeface="Calibri"/>
              <a:cs typeface="Arial" pitchFamily="34" charset="0"/>
            </a:endParaRPr>
          </a:p>
          <a:p>
            <a:endParaRPr lang="en-ZA" dirty="0"/>
          </a:p>
        </p:txBody>
      </p:sp>
    </p:spTree>
    <p:extLst>
      <p:ext uri="{BB962C8B-B14F-4D97-AF65-F5344CB8AC3E}">
        <p14:creationId xmlns:p14="http://schemas.microsoft.com/office/powerpoint/2010/main" xmlns="" val="320213785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07368"/>
          </a:xfrm>
        </p:spPr>
        <p:txBody>
          <a:bodyPr>
            <a:normAutofit/>
          </a:bodyPr>
          <a:lstStyle/>
          <a:p>
            <a:r>
              <a:rPr lang="en-ZA" sz="4000" dirty="0">
                <a:ln w="500">
                  <a:solidFill>
                    <a:srgbClr val="FFF9E5">
                      <a:shade val="20000"/>
                      <a:satMod val="350000"/>
                    </a:srgbClr>
                  </a:solidFill>
                </a:ln>
                <a:solidFill>
                  <a:srgbClr val="FFF9E5">
                    <a:tint val="100000"/>
                    <a:satMod val="250000"/>
                  </a:srgbClr>
                </a:solidFill>
                <a:effectLst>
                  <a:outerShdw blurRad="30000" dist="30000" dir="2700000" algn="tl" rotWithShape="0">
                    <a:srgbClr val="30356E">
                      <a:shade val="45000"/>
                      <a:satMod val="150000"/>
                      <a:alpha val="90000"/>
                    </a:srgbClr>
                  </a:outerShdw>
                </a:effectLst>
              </a:rPr>
              <a:t>Critical </a:t>
            </a:r>
            <a:r>
              <a:rPr lang="en-ZA" sz="4000" dirty="0" smtClean="0">
                <a:ln w="500">
                  <a:solidFill>
                    <a:srgbClr val="FFF9E5">
                      <a:shade val="20000"/>
                      <a:satMod val="350000"/>
                    </a:srgbClr>
                  </a:solidFill>
                </a:ln>
                <a:solidFill>
                  <a:srgbClr val="FFF9E5">
                    <a:tint val="100000"/>
                    <a:satMod val="250000"/>
                  </a:srgbClr>
                </a:solidFill>
                <a:effectLst>
                  <a:outerShdw blurRad="30000" dist="30000" dir="2700000" algn="tl" rotWithShape="0">
                    <a:srgbClr val="30356E">
                      <a:shade val="45000"/>
                      <a:satMod val="150000"/>
                      <a:alpha val="90000"/>
                    </a:srgbClr>
                  </a:outerShdw>
                </a:effectLst>
              </a:rPr>
              <a:t>Challenges 4</a:t>
            </a:r>
            <a:endParaRPr lang="en-ZA" sz="5400" dirty="0"/>
          </a:p>
        </p:txBody>
      </p:sp>
      <p:sp>
        <p:nvSpPr>
          <p:cNvPr id="3" name="Content Placeholder 2"/>
          <p:cNvSpPr>
            <a:spLocks noGrp="1"/>
          </p:cNvSpPr>
          <p:nvPr>
            <p:ph idx="1"/>
          </p:nvPr>
        </p:nvSpPr>
        <p:spPr>
          <a:xfrm>
            <a:off x="395536" y="1556792"/>
            <a:ext cx="8229600" cy="4114800"/>
          </a:xfrm>
        </p:spPr>
        <p:txBody>
          <a:bodyPr>
            <a:normAutofit fontScale="92500" lnSpcReduction="10000"/>
          </a:bodyPr>
          <a:lstStyle/>
          <a:p>
            <a:pPr marL="480060" lvl="0" indent="-342900" algn="just">
              <a:lnSpc>
                <a:spcPct val="115000"/>
              </a:lnSpc>
              <a:buClr>
                <a:prstClr val="white"/>
              </a:buClr>
              <a:buFont typeface="Wingdings" pitchFamily="2" charset="2"/>
              <a:buChar char="q"/>
            </a:pPr>
            <a:r>
              <a:rPr lang="en-US" sz="2400" dirty="0">
                <a:solidFill>
                  <a:prstClr val="white"/>
                </a:solidFill>
                <a:latin typeface="Arial" pitchFamily="34" charset="0"/>
                <a:ea typeface="Calibri"/>
                <a:cs typeface="Arial" pitchFamily="34" charset="0"/>
              </a:rPr>
              <a:t>There are of course many other critical challenges such as skills shortage however; these are being progressively dealt with by the industry, in particular, training and skilling of employees and </a:t>
            </a:r>
            <a:r>
              <a:rPr lang="en-US" sz="2400" dirty="0" smtClean="0">
                <a:solidFill>
                  <a:prstClr val="white"/>
                </a:solidFill>
                <a:latin typeface="Arial" pitchFamily="34" charset="0"/>
                <a:ea typeface="Calibri"/>
                <a:cs typeface="Arial" pitchFamily="34" charset="0"/>
              </a:rPr>
              <a:t>management</a:t>
            </a:r>
            <a:r>
              <a:rPr lang="en-US" sz="2400" dirty="0">
                <a:solidFill>
                  <a:prstClr val="white"/>
                </a:solidFill>
                <a:latin typeface="Arial" pitchFamily="34" charset="0"/>
                <a:ea typeface="Calibri"/>
                <a:cs typeface="Arial" pitchFamily="34" charset="0"/>
              </a:rPr>
              <a:t>.</a:t>
            </a:r>
            <a:endParaRPr lang="en-ZA" sz="2400" dirty="0">
              <a:solidFill>
                <a:prstClr val="white"/>
              </a:solidFill>
              <a:latin typeface="Arial" pitchFamily="34" charset="0"/>
              <a:ea typeface="Calibri"/>
              <a:cs typeface="Arial" pitchFamily="34" charset="0"/>
            </a:endParaRPr>
          </a:p>
          <a:p>
            <a:pPr marL="480060" lvl="0" indent="-342900" algn="just">
              <a:lnSpc>
                <a:spcPct val="115000"/>
              </a:lnSpc>
              <a:buClr>
                <a:prstClr val="white"/>
              </a:buClr>
              <a:buFont typeface="Wingdings" pitchFamily="2" charset="2"/>
              <a:buChar char="q"/>
            </a:pPr>
            <a:r>
              <a:rPr lang="en-US" sz="2400" dirty="0">
                <a:solidFill>
                  <a:prstClr val="white"/>
                </a:solidFill>
                <a:latin typeface="Arial" pitchFamily="34" charset="0"/>
                <a:ea typeface="Calibri"/>
                <a:cs typeface="Arial" pitchFamily="34" charset="0"/>
              </a:rPr>
              <a:t>Currently the world economy is in turmoil; an uncertainty which is creating many problems for the industry.</a:t>
            </a:r>
            <a:endParaRPr lang="en-ZA" sz="2400" dirty="0">
              <a:solidFill>
                <a:prstClr val="white"/>
              </a:solidFill>
              <a:latin typeface="Arial" pitchFamily="34" charset="0"/>
              <a:ea typeface="Calibri"/>
              <a:cs typeface="Arial" pitchFamily="34" charset="0"/>
            </a:endParaRPr>
          </a:p>
          <a:p>
            <a:pPr marL="480060" lvl="0" indent="-342900" algn="just">
              <a:lnSpc>
                <a:spcPct val="115000"/>
              </a:lnSpc>
              <a:spcAft>
                <a:spcPts val="1000"/>
              </a:spcAft>
              <a:buClr>
                <a:prstClr val="white"/>
              </a:buClr>
              <a:buFont typeface="Wingdings" pitchFamily="2" charset="2"/>
              <a:buChar char="q"/>
            </a:pPr>
            <a:r>
              <a:rPr lang="en-US" sz="2400" dirty="0">
                <a:solidFill>
                  <a:prstClr val="white"/>
                </a:solidFill>
                <a:latin typeface="Arial" pitchFamily="34" charset="0"/>
                <a:ea typeface="Calibri"/>
                <a:cs typeface="Arial" pitchFamily="34" charset="0"/>
              </a:rPr>
              <a:t>The ship repair industry is largely US Dollar based i.e.  Most repair quotations are USD and have to be competitive internationally and the recent strength of the Rand has caused difficulties for the local industry to meet budgets.</a:t>
            </a:r>
            <a:endParaRPr lang="en-ZA" sz="2400" dirty="0">
              <a:solidFill>
                <a:prstClr val="white"/>
              </a:solidFill>
              <a:latin typeface="Arial" pitchFamily="34" charset="0"/>
              <a:ea typeface="Calibri"/>
              <a:cs typeface="Arial" pitchFamily="34" charset="0"/>
            </a:endParaRPr>
          </a:p>
          <a:p>
            <a:endParaRPr lang="en-ZA" dirty="0"/>
          </a:p>
        </p:txBody>
      </p:sp>
    </p:spTree>
    <p:extLst>
      <p:ext uri="{BB962C8B-B14F-4D97-AF65-F5344CB8AC3E}">
        <p14:creationId xmlns:p14="http://schemas.microsoft.com/office/powerpoint/2010/main" xmlns="" val="208085324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807368"/>
          </a:xfrm>
        </p:spPr>
        <p:txBody>
          <a:bodyPr/>
          <a:lstStyle/>
          <a:p>
            <a:r>
              <a:rPr lang="en-ZA" dirty="0" smtClean="0"/>
              <a:t>Opportunities for the Industry</a:t>
            </a:r>
            <a:endParaRPr lang="en-ZA" dirty="0"/>
          </a:p>
        </p:txBody>
      </p:sp>
      <p:sp>
        <p:nvSpPr>
          <p:cNvPr id="3" name="Content Placeholder 2"/>
          <p:cNvSpPr>
            <a:spLocks noGrp="1"/>
          </p:cNvSpPr>
          <p:nvPr>
            <p:ph idx="1"/>
          </p:nvPr>
        </p:nvSpPr>
        <p:spPr>
          <a:xfrm>
            <a:off x="457200" y="1268760"/>
            <a:ext cx="8229600" cy="5328592"/>
          </a:xfrm>
          <a:noFill/>
        </p:spPr>
        <p:txBody>
          <a:bodyPr>
            <a:normAutofit/>
          </a:bodyPr>
          <a:lstStyle/>
          <a:p>
            <a:pPr marL="137160" indent="0" algn="just">
              <a:lnSpc>
                <a:spcPct val="115000"/>
              </a:lnSpc>
              <a:spcAft>
                <a:spcPts val="0"/>
              </a:spcAft>
              <a:buNone/>
            </a:pPr>
            <a:r>
              <a:rPr lang="en-US" sz="2400" dirty="0" smtClean="0">
                <a:latin typeface="Arial" pitchFamily="34" charset="0"/>
                <a:ea typeface="Calibri"/>
                <a:cs typeface="Arial" pitchFamily="34" charset="0"/>
              </a:rPr>
              <a:t>MARKET</a:t>
            </a:r>
            <a:endParaRPr lang="en-ZA" sz="2400" dirty="0">
              <a:latin typeface="Arial" pitchFamily="34" charset="0"/>
              <a:ea typeface="Calibri"/>
              <a:cs typeface="Arial" pitchFamily="34" charset="0"/>
            </a:endParaRPr>
          </a:p>
          <a:p>
            <a:pPr marL="0" lvl="0" indent="0" algn="just">
              <a:lnSpc>
                <a:spcPct val="115000"/>
              </a:lnSpc>
              <a:spcAft>
                <a:spcPts val="0"/>
              </a:spcAft>
              <a:buClr>
                <a:srgbClr val="FFFF00"/>
              </a:buClr>
              <a:buSzPct val="100000"/>
              <a:buNone/>
            </a:pPr>
            <a:r>
              <a:rPr lang="en-US" sz="2400" dirty="0">
                <a:latin typeface="Arial" pitchFamily="34" charset="0"/>
                <a:ea typeface="Calibri"/>
                <a:cs typeface="Arial" pitchFamily="34" charset="0"/>
              </a:rPr>
              <a:t>Hopefully the world economy will stabilize and allow some increase in volumes resulting in increases in ship repair activity</a:t>
            </a:r>
            <a:r>
              <a:rPr lang="en-US" sz="2400" dirty="0" smtClean="0">
                <a:latin typeface="Arial" pitchFamily="34" charset="0"/>
                <a:ea typeface="Calibri"/>
                <a:cs typeface="Arial" pitchFamily="34" charset="0"/>
              </a:rPr>
              <a:t>.</a:t>
            </a:r>
            <a:r>
              <a:rPr lang="en-US" sz="2400" dirty="0">
                <a:latin typeface="Arial" pitchFamily="34" charset="0"/>
                <a:ea typeface="Calibri"/>
                <a:cs typeface="Arial" pitchFamily="34" charset="0"/>
              </a:rPr>
              <a:t> </a:t>
            </a:r>
            <a:endParaRPr lang="en-US" sz="2400" dirty="0" smtClean="0">
              <a:latin typeface="Arial" pitchFamily="34" charset="0"/>
              <a:ea typeface="Calibri"/>
              <a:cs typeface="Arial" pitchFamily="34" charset="0"/>
            </a:endParaRPr>
          </a:p>
          <a:p>
            <a:pPr marL="0" lvl="0" indent="0" algn="just">
              <a:lnSpc>
                <a:spcPct val="115000"/>
              </a:lnSpc>
              <a:spcAft>
                <a:spcPts val="0"/>
              </a:spcAft>
              <a:buClr>
                <a:srgbClr val="FFFF00"/>
              </a:buClr>
              <a:buSzPct val="100000"/>
              <a:buNone/>
            </a:pPr>
            <a:endParaRPr lang="en-ZA" sz="2400" dirty="0">
              <a:latin typeface="Arial" pitchFamily="34" charset="0"/>
              <a:ea typeface="Calibri"/>
              <a:cs typeface="Arial" pitchFamily="34" charset="0"/>
            </a:endParaRPr>
          </a:p>
          <a:p>
            <a:pPr lvl="0" algn="just">
              <a:lnSpc>
                <a:spcPct val="115000"/>
              </a:lnSpc>
              <a:spcAft>
                <a:spcPts val="0"/>
              </a:spcAft>
              <a:buClr>
                <a:srgbClr val="FFFF00"/>
              </a:buClr>
              <a:buSzPct val="100000"/>
              <a:buFont typeface="Wingdings" pitchFamily="2" charset="2"/>
              <a:buChar char="ü"/>
            </a:pPr>
            <a:r>
              <a:rPr lang="en-US" sz="2000" dirty="0">
                <a:latin typeface="Arial" pitchFamily="34" charset="0"/>
                <a:ea typeface="Calibri"/>
                <a:cs typeface="Arial" pitchFamily="34" charset="0"/>
              </a:rPr>
              <a:t>It is anticipated that the oil and gas exploration currently being undertaken on the East Coast will result in the establishment of a large oil and gas industry which the ship repairers will service.  On the West Coast this has resulted in substantial work for the oil and gas and ship repair industry all along the West Coast, including Cape Town, Saldana Bay and Walvis Bay.  Over the medium to long term this has huge potential for Durban (</a:t>
            </a:r>
            <a:r>
              <a:rPr lang="en-US" sz="2000" dirty="0" smtClean="0">
                <a:latin typeface="Arial" pitchFamily="34" charset="0"/>
                <a:ea typeface="Calibri"/>
                <a:cs typeface="Arial" pitchFamily="34" charset="0"/>
              </a:rPr>
              <a:t>See Next </a:t>
            </a:r>
            <a:r>
              <a:rPr lang="en-US" sz="2000" dirty="0">
                <a:latin typeface="Arial" pitchFamily="34" charset="0"/>
                <a:ea typeface="Calibri"/>
                <a:cs typeface="Arial" pitchFamily="34" charset="0"/>
              </a:rPr>
              <a:t>Slide</a:t>
            </a:r>
            <a:r>
              <a:rPr lang="en-US" sz="2000" dirty="0" smtClean="0">
                <a:latin typeface="Arial" pitchFamily="34" charset="0"/>
                <a:ea typeface="Calibri"/>
                <a:cs typeface="Arial" pitchFamily="34" charset="0"/>
              </a:rPr>
              <a:t>).</a:t>
            </a:r>
            <a:endParaRPr lang="en-ZA" sz="2000" dirty="0">
              <a:latin typeface="Arial" pitchFamily="34" charset="0"/>
              <a:ea typeface="Calibri"/>
              <a:cs typeface="Arial" pitchFamily="34" charset="0"/>
            </a:endParaRPr>
          </a:p>
        </p:txBody>
      </p:sp>
    </p:spTree>
    <p:extLst>
      <p:ext uri="{BB962C8B-B14F-4D97-AF65-F5344CB8AC3E}">
        <p14:creationId xmlns:p14="http://schemas.microsoft.com/office/powerpoint/2010/main" xmlns="" val="210073949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856984" cy="1152128"/>
          </a:xfrm>
        </p:spPr>
        <p:txBody>
          <a:bodyPr>
            <a:normAutofit fontScale="90000"/>
          </a:bodyPr>
          <a:lstStyle/>
          <a:p>
            <a:r>
              <a:rPr lang="en-ZA" sz="4400" b="1" dirty="0" smtClean="0">
                <a:effectLst>
                  <a:outerShdw blurRad="38100" dist="38100" dir="2700000" algn="tl">
                    <a:srgbClr val="000000">
                      <a:alpha val="43137"/>
                    </a:srgbClr>
                  </a:outerShdw>
                </a:effectLst>
              </a:rPr>
              <a:t>Ship Repair Overview Mr Rob Deane: </a:t>
            </a:r>
            <a:r>
              <a:rPr lang="en-ZA" b="1" dirty="0" smtClean="0">
                <a:effectLst>
                  <a:outerShdw blurRad="38100" dist="38100" dir="2700000" algn="tl">
                    <a:srgbClr val="000000">
                      <a:alpha val="43137"/>
                    </a:srgbClr>
                  </a:outerShdw>
                </a:effectLst>
              </a:rPr>
              <a:t/>
            </a:r>
            <a:br>
              <a:rPr lang="en-ZA" b="1" dirty="0" smtClean="0">
                <a:effectLst>
                  <a:outerShdw blurRad="38100" dist="38100" dir="2700000" algn="tl">
                    <a:srgbClr val="000000">
                      <a:alpha val="43137"/>
                    </a:srgbClr>
                  </a:outerShdw>
                </a:effectLst>
              </a:rPr>
            </a:br>
            <a:r>
              <a:rPr lang="en-ZA" sz="3200" b="1" dirty="0" smtClean="0">
                <a:effectLst>
                  <a:outerShdw blurRad="38100" dist="38100" dir="2700000" algn="tl">
                    <a:srgbClr val="000000">
                      <a:alpha val="43137"/>
                    </a:srgbClr>
                  </a:outerShdw>
                </a:effectLst>
              </a:rPr>
              <a:t>SA </a:t>
            </a:r>
            <a:r>
              <a:rPr lang="en-ZA" sz="3200" dirty="0" smtClean="0">
                <a:effectLst>
                  <a:outerShdw blurRad="38100" dist="38100" dir="2700000" algn="tl">
                    <a:srgbClr val="000000">
                      <a:alpha val="43137"/>
                    </a:srgbClr>
                  </a:outerShdw>
                </a:effectLst>
              </a:rPr>
              <a:t>Association of Shipbuilders and Ship Repairers</a:t>
            </a:r>
            <a:endParaRPr lang="en-ZA" sz="32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7544" y="1844824"/>
            <a:ext cx="8229600" cy="4618856"/>
          </a:xfrm>
        </p:spPr>
        <p:txBody>
          <a:bodyPr>
            <a:normAutofit lnSpcReduction="10000"/>
          </a:bodyPr>
          <a:lstStyle/>
          <a:p>
            <a:pPr lvl="0">
              <a:lnSpc>
                <a:spcPct val="115000"/>
              </a:lnSpc>
              <a:spcAft>
                <a:spcPts val="1000"/>
              </a:spcAft>
              <a:buClr>
                <a:schemeClr val="tx1"/>
              </a:buClr>
              <a:buFont typeface="Wingdings" pitchFamily="2" charset="2"/>
              <a:buChar char="q"/>
            </a:pPr>
            <a:r>
              <a:rPr lang="en-US" b="1" i="1" spc="75" dirty="0" smtClean="0">
                <a:effectLst/>
                <a:latin typeface="Arial"/>
                <a:ea typeface="Times New Roman"/>
                <a:cs typeface="Times New Roman"/>
              </a:rPr>
              <a:t>Overview of the Ship Repair Sector</a:t>
            </a:r>
          </a:p>
          <a:p>
            <a:pPr lvl="0">
              <a:lnSpc>
                <a:spcPct val="115000"/>
              </a:lnSpc>
              <a:spcAft>
                <a:spcPts val="1000"/>
              </a:spcAft>
              <a:buClr>
                <a:schemeClr val="tx1"/>
              </a:buClr>
              <a:buFont typeface="Wingdings" pitchFamily="2" charset="2"/>
              <a:buChar char="q"/>
            </a:pPr>
            <a:r>
              <a:rPr lang="en-US" b="1" i="1" spc="75" dirty="0" smtClean="0">
                <a:effectLst/>
                <a:latin typeface="Arial"/>
                <a:ea typeface="Times New Roman"/>
                <a:cs typeface="Times New Roman"/>
              </a:rPr>
              <a:t>Supply Chain of the sector</a:t>
            </a:r>
            <a:endParaRPr lang="en-ZA" sz="4400" b="1" i="1" spc="75" dirty="0" smtClean="0">
              <a:effectLst/>
              <a:latin typeface="Cambria"/>
              <a:ea typeface="Times New Roman"/>
              <a:cs typeface="Times New Roman"/>
            </a:endParaRPr>
          </a:p>
          <a:p>
            <a:pPr lvl="0">
              <a:lnSpc>
                <a:spcPct val="115000"/>
              </a:lnSpc>
              <a:spcAft>
                <a:spcPts val="1000"/>
              </a:spcAft>
              <a:buClr>
                <a:schemeClr val="tx1"/>
              </a:buClr>
              <a:buFont typeface="Wingdings" pitchFamily="2" charset="2"/>
              <a:buChar char="q"/>
            </a:pPr>
            <a:r>
              <a:rPr lang="en-US" b="1" i="1" spc="75" dirty="0" smtClean="0">
                <a:effectLst/>
                <a:latin typeface="Arial"/>
                <a:ea typeface="Times New Roman"/>
                <a:cs typeface="Times New Roman"/>
              </a:rPr>
              <a:t>Advantages of operating in Durban </a:t>
            </a:r>
            <a:r>
              <a:rPr lang="en-US" b="1" i="1" spc="75" dirty="0" err="1" smtClean="0">
                <a:effectLst/>
                <a:latin typeface="Arial"/>
                <a:ea typeface="Times New Roman"/>
                <a:cs typeface="Times New Roman"/>
              </a:rPr>
              <a:t>vs</a:t>
            </a:r>
            <a:r>
              <a:rPr lang="en-US" b="1" i="1" spc="75" dirty="0" smtClean="0">
                <a:effectLst/>
                <a:latin typeface="Arial"/>
                <a:ea typeface="Times New Roman"/>
                <a:cs typeface="Times New Roman"/>
              </a:rPr>
              <a:t> elsewhere in South Africa</a:t>
            </a:r>
            <a:endParaRPr lang="en-ZA" sz="4400" b="1" i="1" spc="75" dirty="0" smtClean="0">
              <a:effectLst/>
              <a:latin typeface="Cambria"/>
              <a:ea typeface="Times New Roman"/>
              <a:cs typeface="Times New Roman"/>
            </a:endParaRPr>
          </a:p>
          <a:p>
            <a:pPr lvl="0">
              <a:lnSpc>
                <a:spcPct val="115000"/>
              </a:lnSpc>
              <a:spcAft>
                <a:spcPts val="1000"/>
              </a:spcAft>
              <a:buClr>
                <a:schemeClr val="tx1"/>
              </a:buClr>
              <a:buFont typeface="Wingdings" pitchFamily="2" charset="2"/>
              <a:buChar char="q"/>
            </a:pPr>
            <a:r>
              <a:rPr lang="en-US" b="1" i="1" dirty="0" smtClean="0">
                <a:effectLst/>
                <a:latin typeface="Arial"/>
                <a:ea typeface="Calibri"/>
                <a:cs typeface="Times New Roman"/>
              </a:rPr>
              <a:t>Issues / gaps / challenges of the Durban operating environment </a:t>
            </a:r>
          </a:p>
          <a:p>
            <a:pPr lvl="0">
              <a:lnSpc>
                <a:spcPct val="115000"/>
              </a:lnSpc>
              <a:spcAft>
                <a:spcPts val="1000"/>
              </a:spcAft>
              <a:buClr>
                <a:schemeClr val="tx1"/>
              </a:buClr>
              <a:buFont typeface="Wingdings" pitchFamily="2" charset="2"/>
              <a:buChar char="q"/>
            </a:pPr>
            <a:r>
              <a:rPr lang="en-US" b="1" i="1" dirty="0">
                <a:latin typeface="Arial"/>
                <a:ea typeface="Calibri"/>
                <a:cs typeface="Times New Roman"/>
              </a:rPr>
              <a:t>R</a:t>
            </a:r>
            <a:r>
              <a:rPr lang="en-US" b="1" i="1" dirty="0" smtClean="0">
                <a:effectLst/>
                <a:latin typeface="Arial"/>
                <a:ea typeface="Calibri"/>
                <a:cs typeface="Times New Roman"/>
              </a:rPr>
              <a:t>ecommended interventions</a:t>
            </a:r>
            <a:endParaRPr lang="en-ZA" sz="4000" b="1" dirty="0">
              <a:ea typeface="Calibri"/>
              <a:cs typeface="Times New Roman"/>
            </a:endParaRPr>
          </a:p>
          <a:p>
            <a:endParaRPr lang="en-ZA" dirty="0"/>
          </a:p>
        </p:txBody>
      </p:sp>
    </p:spTree>
    <p:extLst>
      <p:ext uri="{BB962C8B-B14F-4D97-AF65-F5344CB8AC3E}">
        <p14:creationId xmlns:p14="http://schemas.microsoft.com/office/powerpoint/2010/main" xmlns="" val="33321870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31874" y="-7726"/>
            <a:ext cx="7078663" cy="68657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9227875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9672" y="11174"/>
            <a:ext cx="5760640" cy="6966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78980379"/>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zambique Gas Pipelline - Temane to Secunda Detailed.jpg"/>
          <p:cNvPicPr>
            <a:picLocks noGrp="1" noChangeAspect="1"/>
          </p:cNvPicPr>
          <p:nvPr>
            <p:ph idx="1"/>
          </p:nvPr>
        </p:nvPicPr>
        <p:blipFill>
          <a:blip r:embed="rId3" cstate="print"/>
          <a:stretch>
            <a:fillRect/>
          </a:stretch>
        </p:blipFill>
        <p:spPr>
          <a:xfrm>
            <a:off x="611560" y="332656"/>
            <a:ext cx="8037116" cy="6218720"/>
          </a:xfrm>
          <a:prstGeom prst="rect">
            <a:avLst/>
          </a:prstGeom>
        </p:spPr>
      </p:pic>
    </p:spTree>
    <p:extLst>
      <p:ext uri="{BB962C8B-B14F-4D97-AF65-F5344CB8AC3E}">
        <p14:creationId xmlns:p14="http://schemas.microsoft.com/office/powerpoint/2010/main" xmlns="" val="1479535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79376"/>
          </a:xfrm>
        </p:spPr>
        <p:txBody>
          <a:bodyPr>
            <a:normAutofit fontScale="90000"/>
          </a:bodyPr>
          <a:lstStyle/>
          <a:p>
            <a:r>
              <a:rPr lang="en-ZA" dirty="0">
                <a:ln w="500">
                  <a:solidFill>
                    <a:srgbClr val="FFF9E5">
                      <a:shade val="20000"/>
                      <a:satMod val="350000"/>
                    </a:srgbClr>
                  </a:solidFill>
                </a:ln>
                <a:solidFill>
                  <a:srgbClr val="FFF9E5">
                    <a:tint val="100000"/>
                    <a:satMod val="250000"/>
                  </a:srgbClr>
                </a:solidFill>
                <a:effectLst>
                  <a:outerShdw blurRad="30000" dist="30000" dir="2700000" algn="tl" rotWithShape="0">
                    <a:srgbClr val="30356E">
                      <a:shade val="45000"/>
                      <a:satMod val="150000"/>
                      <a:alpha val="90000"/>
                    </a:srgbClr>
                  </a:outerShdw>
                </a:effectLst>
              </a:rPr>
              <a:t>Opportunities for the </a:t>
            </a:r>
            <a:r>
              <a:rPr lang="en-ZA" dirty="0" smtClean="0">
                <a:ln w="500">
                  <a:solidFill>
                    <a:srgbClr val="FFF9E5">
                      <a:shade val="20000"/>
                      <a:satMod val="350000"/>
                    </a:srgbClr>
                  </a:solidFill>
                </a:ln>
                <a:solidFill>
                  <a:srgbClr val="FFF9E5">
                    <a:tint val="100000"/>
                    <a:satMod val="250000"/>
                  </a:srgbClr>
                </a:solidFill>
                <a:effectLst>
                  <a:outerShdw blurRad="30000" dist="30000" dir="2700000" algn="tl" rotWithShape="0">
                    <a:srgbClr val="30356E">
                      <a:shade val="45000"/>
                      <a:satMod val="150000"/>
                      <a:alpha val="90000"/>
                    </a:srgbClr>
                  </a:outerShdw>
                </a:effectLst>
              </a:rPr>
              <a:t>Industry 2</a:t>
            </a:r>
            <a:endParaRPr lang="en-ZA" dirty="0"/>
          </a:p>
        </p:txBody>
      </p:sp>
      <p:sp>
        <p:nvSpPr>
          <p:cNvPr id="3" name="Content Placeholder 2"/>
          <p:cNvSpPr>
            <a:spLocks noGrp="1"/>
          </p:cNvSpPr>
          <p:nvPr>
            <p:ph idx="1"/>
          </p:nvPr>
        </p:nvSpPr>
        <p:spPr>
          <a:xfrm>
            <a:off x="467544" y="1844824"/>
            <a:ext cx="8229600" cy="4114800"/>
          </a:xfrm>
        </p:spPr>
        <p:txBody>
          <a:bodyPr>
            <a:normAutofit fontScale="92500" lnSpcReduction="10000"/>
          </a:bodyPr>
          <a:lstStyle/>
          <a:p>
            <a:pPr lvl="0" algn="just">
              <a:lnSpc>
                <a:spcPct val="115000"/>
              </a:lnSpc>
              <a:spcAft>
                <a:spcPts val="1000"/>
              </a:spcAft>
              <a:buClr>
                <a:srgbClr val="FFFF00"/>
              </a:buClr>
              <a:buSzPct val="100000"/>
              <a:buFont typeface="Wingdings" pitchFamily="2" charset="2"/>
              <a:buChar char="ü"/>
            </a:pPr>
            <a:r>
              <a:rPr lang="en-US" sz="2400" dirty="0">
                <a:solidFill>
                  <a:prstClr val="white"/>
                </a:solidFill>
                <a:latin typeface="Arial" pitchFamily="34" charset="0"/>
                <a:ea typeface="Calibri"/>
                <a:cs typeface="Arial" pitchFamily="34" charset="0"/>
              </a:rPr>
              <a:t>The proposed expansion of the Port of Durban which will take the current 3 000 000 </a:t>
            </a:r>
            <a:r>
              <a:rPr lang="en-US" sz="2400" dirty="0" err="1">
                <a:solidFill>
                  <a:prstClr val="white"/>
                </a:solidFill>
                <a:latin typeface="Arial" pitchFamily="34" charset="0"/>
                <a:ea typeface="Calibri"/>
                <a:cs typeface="Arial" pitchFamily="34" charset="0"/>
              </a:rPr>
              <a:t>TEU</a:t>
            </a:r>
            <a:r>
              <a:rPr lang="en-US" sz="2400" dirty="0">
                <a:solidFill>
                  <a:prstClr val="white"/>
                </a:solidFill>
                <a:latin typeface="Arial" pitchFamily="34" charset="0"/>
                <a:ea typeface="Calibri"/>
                <a:cs typeface="Arial" pitchFamily="34" charset="0"/>
              </a:rPr>
              <a:t> capacity to in excess of 12 000 000 </a:t>
            </a:r>
            <a:r>
              <a:rPr lang="en-US" sz="2400" dirty="0" err="1">
                <a:solidFill>
                  <a:prstClr val="white"/>
                </a:solidFill>
                <a:latin typeface="Arial" pitchFamily="34" charset="0"/>
                <a:ea typeface="Calibri"/>
                <a:cs typeface="Arial" pitchFamily="34" charset="0"/>
              </a:rPr>
              <a:t>TEU</a:t>
            </a:r>
            <a:r>
              <a:rPr lang="en-US" sz="2400" dirty="0">
                <a:solidFill>
                  <a:prstClr val="white"/>
                </a:solidFill>
                <a:latin typeface="Arial" pitchFamily="34" charset="0"/>
                <a:ea typeface="Calibri"/>
                <a:cs typeface="Arial" pitchFamily="34" charset="0"/>
              </a:rPr>
              <a:t> and in the long term will create enormous opportunities for the repair industry.</a:t>
            </a:r>
            <a:endParaRPr lang="en-ZA" sz="2400" dirty="0">
              <a:solidFill>
                <a:prstClr val="white"/>
              </a:solidFill>
              <a:latin typeface="Arial" pitchFamily="34" charset="0"/>
              <a:ea typeface="Calibri"/>
              <a:cs typeface="Arial" pitchFamily="34" charset="0"/>
            </a:endParaRPr>
          </a:p>
          <a:p>
            <a:pPr lvl="0">
              <a:buClr>
                <a:srgbClr val="FFFF00"/>
              </a:buClr>
              <a:buSzPct val="100000"/>
              <a:buFont typeface="Wingdings" pitchFamily="2" charset="2"/>
              <a:buChar char="ü"/>
            </a:pPr>
            <a:r>
              <a:rPr lang="en-US" sz="2400" dirty="0">
                <a:solidFill>
                  <a:prstClr val="white"/>
                </a:solidFill>
                <a:latin typeface="Arial" pitchFamily="34" charset="0"/>
                <a:ea typeface="Calibri"/>
                <a:cs typeface="Arial" pitchFamily="34" charset="0"/>
              </a:rPr>
              <a:t>In the short term the civil works required to do this expansion (Dredgers/ Barges, etc.) will also create work for the ship repair industry.  The previously mentioned full capacity estimate for ship repair was constrained by the lack of dock and quay facilities and up to 2008 / 2009 many vessels requiring dock facilities in Durban had to be turned away; and were docked outside of South Africa. </a:t>
            </a:r>
            <a:endParaRPr lang="en-ZA" sz="2400" dirty="0">
              <a:solidFill>
                <a:prstClr val="white"/>
              </a:solidFill>
              <a:latin typeface="Arial" pitchFamily="34" charset="0"/>
              <a:cs typeface="Arial" pitchFamily="34" charset="0"/>
            </a:endParaRPr>
          </a:p>
          <a:p>
            <a:endParaRPr lang="en-ZA" dirty="0"/>
          </a:p>
        </p:txBody>
      </p:sp>
    </p:spTree>
    <p:extLst>
      <p:ext uri="{BB962C8B-B14F-4D97-AF65-F5344CB8AC3E}">
        <p14:creationId xmlns:p14="http://schemas.microsoft.com/office/powerpoint/2010/main" xmlns="" val="4149361667"/>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823898"/>
          </a:xfrm>
        </p:spPr>
        <p:txBody>
          <a:bodyPr/>
          <a:lstStyle/>
          <a:p>
            <a:pPr eaLnBrk="1" fontAlgn="auto" hangingPunct="1">
              <a:spcAft>
                <a:spcPts val="0"/>
              </a:spcAft>
              <a:defRPr/>
            </a:pPr>
            <a:r>
              <a:rPr lang="en-ZA" dirty="0" smtClean="0">
                <a:solidFill>
                  <a:schemeClr val="tx2">
                    <a:tint val="100000"/>
                    <a:satMod val="250000"/>
                  </a:schemeClr>
                </a:solidFill>
              </a:rPr>
              <a:t>The Way Forward: 2011-2015</a:t>
            </a:r>
            <a:endParaRPr lang="en-ZA" dirty="0">
              <a:solidFill>
                <a:schemeClr val="tx2">
                  <a:tint val="100000"/>
                  <a:satMod val="250000"/>
                </a:schemeClr>
              </a:solidFill>
            </a:endParaRPr>
          </a:p>
        </p:txBody>
      </p:sp>
      <p:sp>
        <p:nvSpPr>
          <p:cNvPr id="25603" name="Content Placeholder 2"/>
          <p:cNvSpPr>
            <a:spLocks noGrp="1"/>
          </p:cNvSpPr>
          <p:nvPr>
            <p:ph idx="1"/>
          </p:nvPr>
        </p:nvSpPr>
        <p:spPr>
          <a:xfrm>
            <a:off x="467544" y="1196752"/>
            <a:ext cx="8229600" cy="5256584"/>
          </a:xfrm>
        </p:spPr>
        <p:txBody>
          <a:bodyPr>
            <a:noAutofit/>
          </a:bodyPr>
          <a:lstStyle/>
          <a:p>
            <a:pPr marL="457200" indent="-457200" eaLnBrk="1" hangingPunct="1">
              <a:lnSpc>
                <a:spcPct val="120000"/>
              </a:lnSpc>
              <a:spcBef>
                <a:spcPts val="600"/>
              </a:spcBef>
              <a:spcAft>
                <a:spcPts val="300"/>
              </a:spcAft>
              <a:buClr>
                <a:schemeClr val="tx1"/>
              </a:buClr>
              <a:buSzPct val="91000"/>
              <a:buFont typeface="+mj-lt"/>
              <a:buAutoNum type="arabicPeriod"/>
            </a:pPr>
            <a:r>
              <a:rPr lang="en-ZA" sz="2000" dirty="0" smtClean="0">
                <a:latin typeface="Arial" pitchFamily="34" charset="0"/>
                <a:cs typeface="Arial" pitchFamily="34" charset="0"/>
              </a:rPr>
              <a:t>Evaluate all new opportunities and offer Durban and or Richards Bay as an alternative Port for East African Oil Rig Repair.</a:t>
            </a:r>
          </a:p>
          <a:p>
            <a:pPr marL="457200" indent="-457200" eaLnBrk="1" hangingPunct="1">
              <a:lnSpc>
                <a:spcPct val="120000"/>
              </a:lnSpc>
              <a:spcBef>
                <a:spcPts val="600"/>
              </a:spcBef>
              <a:spcAft>
                <a:spcPts val="300"/>
              </a:spcAft>
              <a:buClr>
                <a:schemeClr val="tx1"/>
              </a:buClr>
              <a:buSzPct val="91000"/>
              <a:buFont typeface="+mj-lt"/>
              <a:buAutoNum type="arabicPeriod"/>
            </a:pPr>
            <a:r>
              <a:rPr lang="en-ZA" sz="2000" dirty="0" smtClean="0">
                <a:latin typeface="Arial" pitchFamily="34" charset="0"/>
                <a:cs typeface="Arial" pitchFamily="34" charset="0"/>
              </a:rPr>
              <a:t>Solidify strategic industrial and supplier alliances – Find a suitable International Strategic Partner.</a:t>
            </a:r>
          </a:p>
          <a:p>
            <a:pPr marL="457200" indent="-457200">
              <a:lnSpc>
                <a:spcPct val="120000"/>
              </a:lnSpc>
              <a:spcBef>
                <a:spcPts val="600"/>
              </a:spcBef>
              <a:spcAft>
                <a:spcPts val="300"/>
              </a:spcAft>
              <a:buClr>
                <a:schemeClr val="tx1"/>
              </a:buClr>
              <a:buSzPct val="91000"/>
              <a:buFont typeface="+mj-lt"/>
              <a:buAutoNum type="arabicPeriod"/>
            </a:pPr>
            <a:r>
              <a:rPr lang="en-ZA" sz="2000" dirty="0" smtClean="0">
                <a:latin typeface="Arial" pitchFamily="34" charset="0"/>
                <a:cs typeface="Arial" pitchFamily="34" charset="0"/>
              </a:rPr>
              <a:t>Develop dedicated Semi-Sub Rig,  FPSO and Drill Ship repair facilities and Dry, Cold and Ready Stacking rig servicing capacity</a:t>
            </a:r>
          </a:p>
          <a:p>
            <a:pPr marL="457200" indent="-457200" eaLnBrk="1" hangingPunct="1">
              <a:lnSpc>
                <a:spcPct val="120000"/>
              </a:lnSpc>
              <a:spcBef>
                <a:spcPts val="600"/>
              </a:spcBef>
              <a:spcAft>
                <a:spcPts val="300"/>
              </a:spcAft>
              <a:buClr>
                <a:schemeClr val="tx1"/>
              </a:buClr>
              <a:buSzPct val="91000"/>
              <a:buFont typeface="+mj-lt"/>
              <a:buAutoNum type="arabicPeriod"/>
            </a:pPr>
            <a:r>
              <a:rPr lang="en-ZA" sz="2000" dirty="0" smtClean="0">
                <a:latin typeface="Arial" pitchFamily="34" charset="0"/>
                <a:cs typeface="Arial" pitchFamily="34" charset="0"/>
              </a:rPr>
              <a:t>Develop Propulsion, Mechanical, Electrical and Hydraulic Plant and Equipment  core skills – Priority; Rolls Royce &amp; Siemens Marine </a:t>
            </a:r>
          </a:p>
          <a:p>
            <a:pPr marL="457200" indent="-457200" eaLnBrk="1" hangingPunct="1">
              <a:lnSpc>
                <a:spcPct val="120000"/>
              </a:lnSpc>
              <a:spcBef>
                <a:spcPts val="600"/>
              </a:spcBef>
              <a:spcAft>
                <a:spcPts val="300"/>
              </a:spcAft>
              <a:buClr>
                <a:schemeClr val="tx1"/>
              </a:buClr>
              <a:buSzPct val="91000"/>
              <a:buFont typeface="+mj-lt"/>
              <a:buAutoNum type="arabicPeriod"/>
            </a:pPr>
            <a:r>
              <a:rPr lang="en-ZA" sz="2000" dirty="0" smtClean="0">
                <a:latin typeface="Arial" pitchFamily="34" charset="0"/>
                <a:cs typeface="Arial" pitchFamily="34" charset="0"/>
              </a:rPr>
              <a:t>Develop Container / Cargo, LNG Vessel Repair market as Port Repair is increased and Port is dredged to -16m CD.</a:t>
            </a:r>
          </a:p>
          <a:p>
            <a:pPr marL="457200" indent="-457200">
              <a:lnSpc>
                <a:spcPct val="120000"/>
              </a:lnSpc>
              <a:spcBef>
                <a:spcPts val="600"/>
              </a:spcBef>
              <a:spcAft>
                <a:spcPts val="300"/>
              </a:spcAft>
              <a:buClr>
                <a:schemeClr val="tx1"/>
              </a:buClr>
              <a:buSzPct val="91000"/>
              <a:buFont typeface="+mj-lt"/>
              <a:buAutoNum type="arabicPeriod"/>
            </a:pPr>
            <a:r>
              <a:rPr lang="en-ZA" sz="2000" dirty="0" smtClean="0">
                <a:latin typeface="Arial" pitchFamily="34" charset="0"/>
                <a:cs typeface="Arial" pitchFamily="34" charset="0"/>
              </a:rPr>
              <a:t>Diversify the Ship Repair business model into Conversion, </a:t>
            </a:r>
            <a:r>
              <a:rPr lang="en-ZA" sz="2000" dirty="0" err="1" smtClean="0">
                <a:latin typeface="Arial" pitchFamily="34" charset="0"/>
                <a:cs typeface="Arial" pitchFamily="34" charset="0"/>
              </a:rPr>
              <a:t>FPSO’s</a:t>
            </a:r>
            <a:r>
              <a:rPr lang="en-ZA" sz="2000" dirty="0" smtClean="0">
                <a:latin typeface="Arial" pitchFamily="34" charset="0"/>
                <a:cs typeface="Arial" pitchFamily="34" charset="0"/>
              </a:rPr>
              <a:t>, Power Barges; and Open Sea Mining – as an additional source of Ship Repair revenue</a:t>
            </a:r>
          </a:p>
        </p:txBody>
      </p:sp>
    </p:spTree>
    <p:extLst>
      <p:ext uri="{BB962C8B-B14F-4D97-AF65-F5344CB8AC3E}">
        <p14:creationId xmlns:p14="http://schemas.microsoft.com/office/powerpoint/2010/main" xmlns="" val="1750904694"/>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807368"/>
          </a:xfrm>
        </p:spPr>
        <p:txBody>
          <a:bodyPr/>
          <a:lstStyle/>
          <a:p>
            <a:r>
              <a:rPr lang="en-ZA" dirty="0" smtClean="0"/>
              <a:t>Recommended Interventions</a:t>
            </a:r>
            <a:endParaRPr lang="en-ZA" dirty="0"/>
          </a:p>
        </p:txBody>
      </p:sp>
      <p:sp>
        <p:nvSpPr>
          <p:cNvPr id="3" name="Content Placeholder 2"/>
          <p:cNvSpPr>
            <a:spLocks noGrp="1"/>
          </p:cNvSpPr>
          <p:nvPr>
            <p:ph idx="1"/>
          </p:nvPr>
        </p:nvSpPr>
        <p:spPr>
          <a:xfrm>
            <a:off x="467544" y="1196752"/>
            <a:ext cx="8229600" cy="4953669"/>
          </a:xfrm>
        </p:spPr>
        <p:txBody>
          <a:bodyPr>
            <a:noAutofit/>
          </a:bodyPr>
          <a:lstStyle/>
          <a:p>
            <a:pPr marL="0" lvl="0" indent="0">
              <a:buClr>
                <a:srgbClr val="CC4757"/>
              </a:buClr>
              <a:buNone/>
            </a:pPr>
            <a:r>
              <a:rPr lang="en-US" sz="2400" dirty="0">
                <a:solidFill>
                  <a:prstClr val="white"/>
                </a:solidFill>
                <a:latin typeface="Arial" pitchFamily="34" charset="0"/>
                <a:ea typeface="Calibri"/>
                <a:cs typeface="Arial" pitchFamily="34" charset="0"/>
              </a:rPr>
              <a:t>Should the current facilities not be expanded, obviously this potential new market will be serviced elsewhere.  </a:t>
            </a:r>
            <a:r>
              <a:rPr lang="en-US" sz="2400" dirty="0" smtClean="0">
                <a:solidFill>
                  <a:prstClr val="white"/>
                </a:solidFill>
                <a:latin typeface="Arial" pitchFamily="34" charset="0"/>
                <a:ea typeface="Calibri"/>
                <a:cs typeface="Arial" pitchFamily="34" charset="0"/>
              </a:rPr>
              <a:t> </a:t>
            </a:r>
          </a:p>
          <a:p>
            <a:pPr marL="0" lvl="0" indent="0">
              <a:buClr>
                <a:srgbClr val="CC4757"/>
              </a:buClr>
              <a:buNone/>
            </a:pPr>
            <a:r>
              <a:rPr lang="en-US" sz="2200" dirty="0" smtClean="0">
                <a:latin typeface="Arial" pitchFamily="34" charset="0"/>
                <a:ea typeface="Calibri"/>
                <a:cs typeface="Arial" pitchFamily="34" charset="0"/>
              </a:rPr>
              <a:t>Over </a:t>
            </a:r>
            <a:r>
              <a:rPr lang="en-US" sz="2200" dirty="0">
                <a:latin typeface="Arial" pitchFamily="34" charset="0"/>
                <a:ea typeface="Calibri"/>
                <a:cs typeface="Arial" pitchFamily="34" charset="0"/>
              </a:rPr>
              <a:t>the next twenty years should the right conditions for ship repair be timeously developed, the </a:t>
            </a:r>
            <a:r>
              <a:rPr lang="en-US" sz="2200" dirty="0" smtClean="0">
                <a:latin typeface="Arial" pitchFamily="34" charset="0"/>
                <a:ea typeface="Calibri"/>
                <a:cs typeface="Arial" pitchFamily="34" charset="0"/>
              </a:rPr>
              <a:t>Durban-based industry </a:t>
            </a:r>
            <a:r>
              <a:rPr lang="en-US" sz="2200" dirty="0">
                <a:latin typeface="Arial" pitchFamily="34" charset="0"/>
                <a:ea typeface="Calibri"/>
                <a:cs typeface="Arial" pitchFamily="34" charset="0"/>
              </a:rPr>
              <a:t>could easily treble in size with the resultant benefits to the city, </a:t>
            </a:r>
            <a:r>
              <a:rPr lang="en-US" sz="2200" dirty="0" smtClean="0">
                <a:latin typeface="Arial" pitchFamily="34" charset="0"/>
                <a:ea typeface="Calibri"/>
                <a:cs typeface="Arial" pitchFamily="34" charset="0"/>
              </a:rPr>
              <a:t>our country</a:t>
            </a:r>
            <a:r>
              <a:rPr lang="en-US" sz="2200" dirty="0">
                <a:latin typeface="Arial" pitchFamily="34" charset="0"/>
                <a:ea typeface="Calibri"/>
                <a:cs typeface="Arial" pitchFamily="34" charset="0"/>
              </a:rPr>
              <a:t>, employment, </a:t>
            </a:r>
            <a:r>
              <a:rPr lang="en-US" sz="2200" dirty="0" smtClean="0">
                <a:latin typeface="Arial" pitchFamily="34" charset="0"/>
                <a:ea typeface="Calibri"/>
                <a:cs typeface="Arial" pitchFamily="34" charset="0"/>
              </a:rPr>
              <a:t>training, </a:t>
            </a:r>
            <a:r>
              <a:rPr lang="en-US" sz="2200" dirty="0">
                <a:latin typeface="Arial" pitchFamily="34" charset="0"/>
                <a:ea typeface="Calibri"/>
                <a:cs typeface="Arial" pitchFamily="34" charset="0"/>
              </a:rPr>
              <a:t>etc</a:t>
            </a:r>
            <a:r>
              <a:rPr lang="en-US" sz="2200" dirty="0" smtClean="0">
                <a:latin typeface="Arial" pitchFamily="34" charset="0"/>
                <a:ea typeface="Calibri"/>
                <a:cs typeface="Arial" pitchFamily="34" charset="0"/>
              </a:rPr>
              <a:t>.</a:t>
            </a:r>
          </a:p>
          <a:p>
            <a:pPr marL="137160" indent="0">
              <a:spcAft>
                <a:spcPts val="0"/>
              </a:spcAft>
              <a:buNone/>
            </a:pPr>
            <a:r>
              <a:rPr lang="en-ZA" sz="2400" u="sng" dirty="0" smtClean="0">
                <a:latin typeface="Arial" pitchFamily="34" charset="0"/>
                <a:cs typeface="Arial" pitchFamily="34" charset="0"/>
              </a:rPr>
              <a:t>Immediate</a:t>
            </a:r>
            <a:r>
              <a:rPr lang="en-ZA" sz="2400" u="sng" dirty="0">
                <a:latin typeface="Arial" pitchFamily="34" charset="0"/>
                <a:cs typeface="Arial" pitchFamily="34" charset="0"/>
              </a:rPr>
              <a:t>:</a:t>
            </a:r>
            <a:r>
              <a:rPr lang="en-ZA" sz="2400" dirty="0">
                <a:latin typeface="Arial" pitchFamily="34" charset="0"/>
                <a:cs typeface="Arial" pitchFamily="34" charset="0"/>
              </a:rPr>
              <a:t>  </a:t>
            </a:r>
            <a:r>
              <a:rPr lang="en-ZA" sz="2400" dirty="0" smtClean="0">
                <a:latin typeface="Arial" pitchFamily="34" charset="0"/>
                <a:cs typeface="Arial" pitchFamily="34" charset="0"/>
              </a:rPr>
              <a:t> </a:t>
            </a:r>
          </a:p>
          <a:p>
            <a:pPr marL="480060" indent="-342900">
              <a:buClr>
                <a:srgbClr val="FFFF00"/>
              </a:buClr>
              <a:buFont typeface="Wingdings" pitchFamily="2" charset="2"/>
              <a:buChar char="q"/>
            </a:pPr>
            <a:r>
              <a:rPr lang="en-ZA" sz="2200" dirty="0" smtClean="0">
                <a:latin typeface="Arial" pitchFamily="34" charset="0"/>
                <a:cs typeface="Arial" pitchFamily="34" charset="0"/>
              </a:rPr>
              <a:t>Stabilise </a:t>
            </a:r>
            <a:r>
              <a:rPr lang="en-ZA" sz="2200" dirty="0">
                <a:latin typeface="Arial" pitchFamily="34" charset="0"/>
                <a:cs typeface="Arial" pitchFamily="34" charset="0"/>
              </a:rPr>
              <a:t>the Port Development Plans </a:t>
            </a:r>
            <a:r>
              <a:rPr lang="en-ZA" sz="2200" dirty="0" smtClean="0">
                <a:latin typeface="Arial" pitchFamily="34" charset="0"/>
                <a:cs typeface="Arial" pitchFamily="34" charset="0"/>
              </a:rPr>
              <a:t>which impact on the Ship Repair Facilities so </a:t>
            </a:r>
            <a:r>
              <a:rPr lang="en-ZA" sz="2200" dirty="0">
                <a:latin typeface="Arial" pitchFamily="34" charset="0"/>
                <a:cs typeface="Arial" pitchFamily="34" charset="0"/>
              </a:rPr>
              <a:t>that Industry knows where it </a:t>
            </a:r>
            <a:r>
              <a:rPr lang="en-ZA" sz="2200" dirty="0" smtClean="0">
                <a:latin typeface="Arial" pitchFamily="34" charset="0"/>
                <a:cs typeface="Arial" pitchFamily="34" charset="0"/>
              </a:rPr>
              <a:t>stands</a:t>
            </a:r>
            <a:endParaRPr lang="en-ZA" sz="2200" dirty="0">
              <a:latin typeface="Arial" pitchFamily="34" charset="0"/>
              <a:cs typeface="Arial" pitchFamily="34" charset="0"/>
            </a:endParaRPr>
          </a:p>
          <a:p>
            <a:pPr marL="480060" indent="-342900" algn="just">
              <a:buClr>
                <a:srgbClr val="FFFF00"/>
              </a:buClr>
              <a:buFont typeface="Wingdings" pitchFamily="2" charset="2"/>
              <a:buChar char="q"/>
            </a:pPr>
            <a:r>
              <a:rPr lang="en-ZA" sz="2200" dirty="0">
                <a:latin typeface="Arial" pitchFamily="34" charset="0"/>
                <a:cs typeface="Arial" pitchFamily="34" charset="0"/>
              </a:rPr>
              <a:t>Realise the TNPA Ship Repair Assets so that they can be upgraded to World Class Standards (an initiative is currently in progress</a:t>
            </a:r>
            <a:r>
              <a:rPr lang="en-ZA" sz="2200" dirty="0" smtClean="0">
                <a:latin typeface="Arial" pitchFamily="34" charset="0"/>
                <a:cs typeface="Arial" pitchFamily="34" charset="0"/>
              </a:rPr>
              <a:t>)</a:t>
            </a:r>
            <a:endParaRPr lang="en-ZA" sz="2200" dirty="0">
              <a:latin typeface="Arial" pitchFamily="34" charset="0"/>
              <a:cs typeface="Arial" pitchFamily="34" charset="0"/>
            </a:endParaRPr>
          </a:p>
          <a:p>
            <a:pPr marL="480060" indent="-342900" algn="just">
              <a:buClr>
                <a:srgbClr val="FFFF00"/>
              </a:buClr>
              <a:buFont typeface="Wingdings" pitchFamily="2" charset="2"/>
              <a:buChar char="q"/>
            </a:pPr>
            <a:r>
              <a:rPr lang="en-ZA" sz="2200" dirty="0">
                <a:latin typeface="Arial" pitchFamily="34" charset="0"/>
                <a:cs typeface="Arial" pitchFamily="34" charset="0"/>
              </a:rPr>
              <a:t>Consider a reduction in TNPA Port Charges to Ship Repair Industry.  </a:t>
            </a:r>
            <a:endParaRPr lang="en-ZA" sz="2200" dirty="0">
              <a:effectLst/>
              <a:latin typeface="Arial" pitchFamily="34" charset="0"/>
              <a:cs typeface="Arial" pitchFamily="34" charset="0"/>
            </a:endParaRPr>
          </a:p>
        </p:txBody>
      </p:sp>
    </p:spTree>
    <p:extLst>
      <p:ext uri="{BB962C8B-B14F-4D97-AF65-F5344CB8AC3E}">
        <p14:creationId xmlns:p14="http://schemas.microsoft.com/office/powerpoint/2010/main" xmlns="" val="20555081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07368"/>
          </a:xfrm>
        </p:spPr>
        <p:txBody>
          <a:bodyPr>
            <a:normAutofit fontScale="90000"/>
          </a:bodyPr>
          <a:lstStyle/>
          <a:p>
            <a:r>
              <a:rPr lang="en-ZA" dirty="0" smtClean="0"/>
              <a:t>Recommended Interventions 2:</a:t>
            </a:r>
            <a:endParaRPr lang="en-ZA" dirty="0"/>
          </a:p>
        </p:txBody>
      </p:sp>
      <p:sp>
        <p:nvSpPr>
          <p:cNvPr id="3" name="Content Placeholder 2"/>
          <p:cNvSpPr>
            <a:spLocks noGrp="1"/>
          </p:cNvSpPr>
          <p:nvPr>
            <p:ph idx="1"/>
          </p:nvPr>
        </p:nvSpPr>
        <p:spPr>
          <a:xfrm>
            <a:off x="457200" y="1340768"/>
            <a:ext cx="8229600" cy="4953669"/>
          </a:xfrm>
        </p:spPr>
        <p:txBody>
          <a:bodyPr>
            <a:noAutofit/>
          </a:bodyPr>
          <a:lstStyle/>
          <a:p>
            <a:pPr marL="137160" indent="0">
              <a:spcAft>
                <a:spcPts val="0"/>
              </a:spcAft>
              <a:buNone/>
            </a:pPr>
            <a:r>
              <a:rPr lang="en-ZA" sz="2400" u="sng" dirty="0">
                <a:latin typeface="Arial"/>
              </a:rPr>
              <a:t>5-Year Plan:</a:t>
            </a:r>
            <a:r>
              <a:rPr lang="en-ZA" sz="2400" dirty="0">
                <a:latin typeface="Arial"/>
              </a:rPr>
              <a:t>   </a:t>
            </a:r>
            <a:endParaRPr lang="en-ZA" sz="2400" dirty="0"/>
          </a:p>
          <a:p>
            <a:pPr marL="137160" indent="0">
              <a:spcAft>
                <a:spcPts val="0"/>
              </a:spcAft>
              <a:buNone/>
            </a:pPr>
            <a:r>
              <a:rPr lang="en-ZA" sz="2400" dirty="0">
                <a:latin typeface="Arial"/>
              </a:rPr>
              <a:t>New Dry Dock/ Floating Docks </a:t>
            </a:r>
            <a:r>
              <a:rPr lang="en-ZA" sz="2400" dirty="0" smtClean="0">
                <a:latin typeface="Arial"/>
              </a:rPr>
              <a:t>facilities </a:t>
            </a:r>
            <a:r>
              <a:rPr lang="en-ZA" sz="2400" dirty="0">
                <a:latin typeface="Arial"/>
              </a:rPr>
              <a:t>to cope with anticipated </a:t>
            </a:r>
            <a:r>
              <a:rPr lang="en-ZA" sz="2400" dirty="0" smtClean="0">
                <a:latin typeface="Arial"/>
              </a:rPr>
              <a:t>ship repair </a:t>
            </a:r>
            <a:r>
              <a:rPr lang="en-ZA" sz="2400" dirty="0">
                <a:latin typeface="Arial"/>
              </a:rPr>
              <a:t>volumes and types of offshore vessels (Broader Beam and Deeper </a:t>
            </a:r>
            <a:r>
              <a:rPr lang="en-ZA" sz="2400" dirty="0" smtClean="0">
                <a:latin typeface="Arial"/>
              </a:rPr>
              <a:t>Draught, Thrusters)</a:t>
            </a:r>
            <a:endParaRPr lang="en-ZA" sz="2400" dirty="0"/>
          </a:p>
          <a:p>
            <a:pPr marL="137160" indent="0">
              <a:spcAft>
                <a:spcPts val="0"/>
              </a:spcAft>
              <a:buNone/>
            </a:pPr>
            <a:r>
              <a:rPr lang="en-ZA" sz="2400" dirty="0" smtClean="0">
                <a:latin typeface="Arial"/>
              </a:rPr>
              <a:t>Establish </a:t>
            </a:r>
            <a:r>
              <a:rPr lang="en-ZA" sz="2400" dirty="0">
                <a:latin typeface="Arial"/>
              </a:rPr>
              <a:t>Maritime Trade Training Schools to skill our young workers and educate them technically to International Standards</a:t>
            </a:r>
            <a:endParaRPr lang="en-ZA" sz="2400" dirty="0"/>
          </a:p>
          <a:p>
            <a:pPr marL="137160" indent="0">
              <a:spcAft>
                <a:spcPts val="0"/>
              </a:spcAft>
              <a:buNone/>
            </a:pPr>
            <a:r>
              <a:rPr lang="en-ZA" sz="2400" dirty="0">
                <a:latin typeface="Arial"/>
              </a:rPr>
              <a:t> </a:t>
            </a:r>
            <a:endParaRPr lang="en-ZA" sz="2400" dirty="0"/>
          </a:p>
          <a:p>
            <a:pPr marL="137160" indent="0">
              <a:spcAft>
                <a:spcPts val="0"/>
              </a:spcAft>
              <a:buNone/>
            </a:pPr>
            <a:r>
              <a:rPr lang="en-ZA" sz="2400" u="sng" dirty="0">
                <a:latin typeface="Arial"/>
              </a:rPr>
              <a:t>Progressive:</a:t>
            </a:r>
            <a:r>
              <a:rPr lang="en-ZA" sz="2400" dirty="0">
                <a:latin typeface="Arial"/>
              </a:rPr>
              <a:t>   </a:t>
            </a:r>
            <a:endParaRPr lang="en-ZA" sz="2400" dirty="0"/>
          </a:p>
          <a:p>
            <a:pPr marL="137160" indent="0">
              <a:spcAft>
                <a:spcPts val="0"/>
              </a:spcAft>
              <a:buNone/>
            </a:pPr>
            <a:r>
              <a:rPr lang="en-ZA" sz="2400" dirty="0">
                <a:latin typeface="Arial"/>
              </a:rPr>
              <a:t>Allocate more quay space to Ship Repair and the Offshore Industry for repair and conversion berths as the New Port develops</a:t>
            </a:r>
            <a:endParaRPr lang="en-ZA" sz="2400" dirty="0">
              <a:effectLst/>
            </a:endParaRPr>
          </a:p>
        </p:txBody>
      </p:sp>
    </p:spTree>
    <p:extLst>
      <p:ext uri="{BB962C8B-B14F-4D97-AF65-F5344CB8AC3E}">
        <p14:creationId xmlns:p14="http://schemas.microsoft.com/office/powerpoint/2010/main" xmlns="" val="29486037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51384"/>
          </a:xfrm>
        </p:spPr>
        <p:txBody>
          <a:bodyPr>
            <a:normAutofit/>
          </a:bodyPr>
          <a:lstStyle/>
          <a:p>
            <a:pPr algn="ctr"/>
            <a:r>
              <a:rPr lang="en-ZA" sz="4400" dirty="0" smtClean="0"/>
              <a:t>End of Ship Repair Presentation</a:t>
            </a:r>
            <a:endParaRPr lang="en-ZA" sz="4400" dirty="0"/>
          </a:p>
        </p:txBody>
      </p:sp>
      <p:sp>
        <p:nvSpPr>
          <p:cNvPr id="3" name="Content Placeholder 2"/>
          <p:cNvSpPr>
            <a:spLocks noGrp="1"/>
          </p:cNvSpPr>
          <p:nvPr>
            <p:ph idx="1"/>
          </p:nvPr>
        </p:nvSpPr>
        <p:spPr/>
        <p:txBody>
          <a:bodyPr/>
          <a:lstStyle/>
          <a:p>
            <a:pPr marL="0" indent="0" algn="ctr">
              <a:buNone/>
            </a:pPr>
            <a:endParaRPr lang="en-ZA" b="1" dirty="0" smtClean="0"/>
          </a:p>
          <a:p>
            <a:pPr marL="0" indent="0" algn="ctr">
              <a:buNone/>
            </a:pPr>
            <a:endParaRPr lang="en-ZA" b="1" dirty="0"/>
          </a:p>
          <a:p>
            <a:pPr marL="0" indent="0" algn="ctr">
              <a:buNone/>
            </a:pPr>
            <a:r>
              <a:rPr lang="en-ZA" b="1" dirty="0" smtClean="0"/>
              <a:t>Thank you for listening so attentively</a:t>
            </a:r>
            <a:endParaRPr lang="en-ZA" b="1" dirty="0"/>
          </a:p>
        </p:txBody>
      </p:sp>
    </p:spTree>
    <p:extLst>
      <p:ext uri="{BB962C8B-B14F-4D97-AF65-F5344CB8AC3E}">
        <p14:creationId xmlns:p14="http://schemas.microsoft.com/office/powerpoint/2010/main" xmlns="" val="3665424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5360"/>
          </a:xfrm>
        </p:spPr>
        <p:txBody>
          <a:bodyPr>
            <a:normAutofit fontScale="90000"/>
          </a:bodyPr>
          <a:lstStyle/>
          <a:p>
            <a:r>
              <a:rPr lang="en-ZA" dirty="0" smtClean="0"/>
              <a:t>History of Ship Repair Industry</a:t>
            </a:r>
            <a:endParaRPr lang="en-ZA" dirty="0"/>
          </a:p>
        </p:txBody>
      </p:sp>
      <p:sp>
        <p:nvSpPr>
          <p:cNvPr id="4" name="Content Placeholder 3"/>
          <p:cNvSpPr>
            <a:spLocks noGrp="1"/>
          </p:cNvSpPr>
          <p:nvPr>
            <p:ph idx="1"/>
          </p:nvPr>
        </p:nvSpPr>
        <p:spPr>
          <a:xfrm>
            <a:off x="457200" y="1628800"/>
            <a:ext cx="8229600" cy="4665637"/>
          </a:xfrm>
        </p:spPr>
        <p:txBody>
          <a:bodyPr>
            <a:normAutofit fontScale="77500" lnSpcReduction="20000"/>
          </a:bodyPr>
          <a:lstStyle/>
          <a:p>
            <a:pPr algn="just">
              <a:lnSpc>
                <a:spcPct val="115000"/>
              </a:lnSpc>
              <a:spcAft>
                <a:spcPts val="1000"/>
              </a:spcAft>
              <a:buClr>
                <a:schemeClr val="tx1"/>
              </a:buClr>
              <a:buFont typeface="Wingdings" pitchFamily="2" charset="2"/>
              <a:buChar char="q"/>
            </a:pPr>
            <a:r>
              <a:rPr lang="en-US" sz="2900" dirty="0">
                <a:latin typeface="Arial" pitchFamily="34" charset="0"/>
                <a:ea typeface="Calibri"/>
                <a:cs typeface="Arial" pitchFamily="34" charset="0"/>
              </a:rPr>
              <a:t>The ship repair industry </a:t>
            </a:r>
            <a:r>
              <a:rPr lang="en-US" sz="2900" dirty="0" smtClean="0">
                <a:latin typeface="Arial" pitchFamily="34" charset="0"/>
                <a:ea typeface="Calibri"/>
                <a:cs typeface="Arial" pitchFamily="34" charset="0"/>
              </a:rPr>
              <a:t>is </a:t>
            </a:r>
            <a:r>
              <a:rPr lang="en-US" sz="2900" dirty="0">
                <a:latin typeface="Arial" pitchFamily="34" charset="0"/>
                <a:ea typeface="Calibri"/>
                <a:cs typeface="Arial" pitchFamily="34" charset="0"/>
              </a:rPr>
              <a:t>as old as the port itself.  Two </a:t>
            </a:r>
            <a:r>
              <a:rPr lang="en-US" sz="2900" dirty="0" smtClean="0">
                <a:latin typeface="Arial" pitchFamily="34" charset="0"/>
                <a:ea typeface="Calibri"/>
                <a:cs typeface="Arial" pitchFamily="34" charset="0"/>
              </a:rPr>
              <a:t>Repairers have </a:t>
            </a:r>
            <a:r>
              <a:rPr lang="en-US" sz="2900" dirty="0">
                <a:latin typeface="Arial" pitchFamily="34" charset="0"/>
                <a:ea typeface="Calibri"/>
                <a:cs typeface="Arial" pitchFamily="34" charset="0"/>
              </a:rPr>
              <a:t>a history </a:t>
            </a:r>
            <a:r>
              <a:rPr lang="en-US" sz="2900" dirty="0" smtClean="0">
                <a:latin typeface="Arial" pitchFamily="34" charset="0"/>
                <a:ea typeface="Calibri"/>
                <a:cs typeface="Arial" pitchFamily="34" charset="0"/>
              </a:rPr>
              <a:t>of </a:t>
            </a:r>
            <a:r>
              <a:rPr lang="en-US" sz="2900" dirty="0">
                <a:latin typeface="Arial" pitchFamily="34" charset="0"/>
                <a:ea typeface="Calibri"/>
                <a:cs typeface="Arial" pitchFamily="34" charset="0"/>
              </a:rPr>
              <a:t>more than 100 </a:t>
            </a:r>
            <a:r>
              <a:rPr lang="en-US" sz="2900" dirty="0" smtClean="0">
                <a:latin typeface="Arial" pitchFamily="34" charset="0"/>
                <a:ea typeface="Calibri"/>
                <a:cs typeface="Arial" pitchFamily="34" charset="0"/>
              </a:rPr>
              <a:t>years in the Port.</a:t>
            </a:r>
            <a:endParaRPr lang="en-ZA" sz="2900" dirty="0">
              <a:latin typeface="Arial" pitchFamily="34" charset="0"/>
              <a:ea typeface="Calibri"/>
              <a:cs typeface="Arial" pitchFamily="34" charset="0"/>
            </a:endParaRPr>
          </a:p>
          <a:p>
            <a:pPr algn="just">
              <a:lnSpc>
                <a:spcPct val="115000"/>
              </a:lnSpc>
              <a:spcAft>
                <a:spcPts val="1000"/>
              </a:spcAft>
              <a:buClr>
                <a:schemeClr val="tx1"/>
              </a:buClr>
              <a:buFont typeface="Wingdings" pitchFamily="2" charset="2"/>
              <a:buChar char="q"/>
            </a:pPr>
            <a:r>
              <a:rPr lang="en-US" sz="2900" dirty="0">
                <a:latin typeface="Arial" pitchFamily="34" charset="0"/>
                <a:ea typeface="Calibri"/>
                <a:cs typeface="Arial" pitchFamily="34" charset="0"/>
              </a:rPr>
              <a:t>The industry is directly linked to the activities of the port and </a:t>
            </a:r>
            <a:r>
              <a:rPr lang="en-US" sz="2900" dirty="0" smtClean="0">
                <a:latin typeface="Arial" pitchFamily="34" charset="0"/>
                <a:ea typeface="Calibri"/>
                <a:cs typeface="Arial" pitchFamily="34" charset="0"/>
              </a:rPr>
              <a:t>tends </a:t>
            </a:r>
            <a:r>
              <a:rPr lang="en-US" sz="2900" dirty="0">
                <a:latin typeface="Arial" pitchFamily="34" charset="0"/>
                <a:ea typeface="Calibri"/>
                <a:cs typeface="Arial" pitchFamily="34" charset="0"/>
              </a:rPr>
              <a:t>to be very volatile at times, resulting in extremely active times followed by depressed times.</a:t>
            </a:r>
            <a:endParaRPr lang="en-ZA" sz="2900" dirty="0">
              <a:latin typeface="Arial" pitchFamily="34" charset="0"/>
              <a:ea typeface="Calibri"/>
              <a:cs typeface="Arial" pitchFamily="34" charset="0"/>
            </a:endParaRPr>
          </a:p>
          <a:p>
            <a:pPr algn="just">
              <a:lnSpc>
                <a:spcPct val="115000"/>
              </a:lnSpc>
              <a:spcAft>
                <a:spcPts val="1000"/>
              </a:spcAft>
              <a:buClr>
                <a:schemeClr val="tx1"/>
              </a:buClr>
              <a:buFont typeface="Wingdings" pitchFamily="2" charset="2"/>
              <a:buChar char="q"/>
            </a:pPr>
            <a:r>
              <a:rPr lang="en-US" sz="2900" dirty="0" smtClean="0">
                <a:latin typeface="Arial" pitchFamily="34" charset="0"/>
                <a:ea typeface="Calibri"/>
                <a:cs typeface="Arial" pitchFamily="34" charset="0"/>
              </a:rPr>
              <a:t>E.g. closure </a:t>
            </a:r>
            <a:r>
              <a:rPr lang="en-US" sz="2900" dirty="0">
                <a:latin typeface="Arial" pitchFamily="34" charset="0"/>
                <a:ea typeface="Calibri"/>
                <a:cs typeface="Arial" pitchFamily="34" charset="0"/>
              </a:rPr>
              <a:t>of the Suez Canal in the 60’s </a:t>
            </a:r>
            <a:r>
              <a:rPr lang="en-US" sz="2900" dirty="0" smtClean="0">
                <a:latin typeface="Arial" pitchFamily="34" charset="0"/>
                <a:ea typeface="Calibri"/>
                <a:cs typeface="Arial" pitchFamily="34" charset="0"/>
              </a:rPr>
              <a:t>- huge </a:t>
            </a:r>
            <a:r>
              <a:rPr lang="en-US" sz="2900" dirty="0">
                <a:latin typeface="Arial" pitchFamily="34" charset="0"/>
                <a:ea typeface="Calibri"/>
                <a:cs typeface="Arial" pitchFamily="34" charset="0"/>
              </a:rPr>
              <a:t>increase in activity in the ship repair activities in Durban. </a:t>
            </a:r>
            <a:endParaRPr lang="en-ZA" sz="2900" dirty="0">
              <a:latin typeface="Arial" pitchFamily="34" charset="0"/>
              <a:ea typeface="Calibri"/>
              <a:cs typeface="Arial" pitchFamily="34" charset="0"/>
            </a:endParaRPr>
          </a:p>
          <a:p>
            <a:pPr algn="just">
              <a:lnSpc>
                <a:spcPct val="115000"/>
              </a:lnSpc>
              <a:spcAft>
                <a:spcPts val="1000"/>
              </a:spcAft>
              <a:buClr>
                <a:schemeClr val="tx1"/>
              </a:buClr>
              <a:buFont typeface="Wingdings" pitchFamily="2" charset="2"/>
              <a:buChar char="q"/>
            </a:pPr>
            <a:r>
              <a:rPr lang="en-US" sz="2900" dirty="0">
                <a:latin typeface="Arial" pitchFamily="34" charset="0"/>
                <a:ea typeface="Calibri"/>
                <a:cs typeface="Arial" pitchFamily="34" charset="0"/>
              </a:rPr>
              <a:t> </a:t>
            </a:r>
            <a:r>
              <a:rPr lang="en-US" sz="2900" dirty="0" smtClean="0">
                <a:latin typeface="Arial" pitchFamily="34" charset="0"/>
                <a:ea typeface="Calibri"/>
                <a:cs typeface="Arial" pitchFamily="34" charset="0"/>
              </a:rPr>
              <a:t>Current world </a:t>
            </a:r>
            <a:r>
              <a:rPr lang="en-US" sz="2900" dirty="0">
                <a:latin typeface="Arial" pitchFamily="34" charset="0"/>
                <a:ea typeface="Calibri"/>
                <a:cs typeface="Arial" pitchFamily="34" charset="0"/>
              </a:rPr>
              <a:t>financial crisis that started in 2008 which resulted in a collapse in charter rates for vessels which in turn caused a severe downturn in the repair market.</a:t>
            </a:r>
            <a:endParaRPr lang="en-ZA" sz="2900" dirty="0">
              <a:latin typeface="Arial" pitchFamily="34" charset="0"/>
              <a:ea typeface="Calibri"/>
              <a:cs typeface="Arial" pitchFamily="34" charset="0"/>
            </a:endParaRPr>
          </a:p>
          <a:p>
            <a:endParaRPr lang="en-ZA" dirty="0"/>
          </a:p>
        </p:txBody>
      </p:sp>
    </p:spTree>
    <p:extLst>
      <p:ext uri="{BB962C8B-B14F-4D97-AF65-F5344CB8AC3E}">
        <p14:creationId xmlns:p14="http://schemas.microsoft.com/office/powerpoint/2010/main" xmlns="" val="4739265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63352"/>
          </a:xfrm>
        </p:spPr>
        <p:txBody>
          <a:bodyPr>
            <a:normAutofit/>
          </a:bodyPr>
          <a:lstStyle/>
          <a:p>
            <a:pPr>
              <a:lnSpc>
                <a:spcPct val="115000"/>
              </a:lnSpc>
              <a:spcAft>
                <a:spcPts val="1000"/>
              </a:spcAft>
            </a:pPr>
            <a:r>
              <a:rPr lang="en-US" sz="3600" dirty="0" smtClean="0">
                <a:effectLst/>
                <a:latin typeface="Arial"/>
                <a:ea typeface="Calibri"/>
                <a:cs typeface="Times New Roman"/>
              </a:rPr>
              <a:t>FACILITIES and INFRASTRUCTURE</a:t>
            </a:r>
            <a:endParaRPr lang="en-ZA" sz="3600" dirty="0"/>
          </a:p>
        </p:txBody>
      </p:sp>
      <p:sp>
        <p:nvSpPr>
          <p:cNvPr id="3" name="Content Placeholder 2"/>
          <p:cNvSpPr>
            <a:spLocks noGrp="1"/>
          </p:cNvSpPr>
          <p:nvPr>
            <p:ph idx="1"/>
          </p:nvPr>
        </p:nvSpPr>
        <p:spPr>
          <a:xfrm>
            <a:off x="457200" y="1268760"/>
            <a:ext cx="8229600" cy="5025677"/>
          </a:xfrm>
        </p:spPr>
        <p:txBody>
          <a:bodyPr>
            <a:normAutofit/>
          </a:bodyPr>
          <a:lstStyle/>
          <a:p>
            <a:pPr marL="0" indent="0">
              <a:buNone/>
            </a:pPr>
            <a:r>
              <a:rPr lang="en-ZA" b="1" dirty="0" smtClean="0"/>
              <a:t>TNPA Operated Facilities:</a:t>
            </a:r>
          </a:p>
          <a:p>
            <a:pPr lvl="1">
              <a:buClr>
                <a:schemeClr val="tx1"/>
              </a:buClr>
              <a:buFont typeface="Wingdings" pitchFamily="2" charset="2"/>
              <a:buChar char="q"/>
            </a:pPr>
            <a:r>
              <a:rPr lang="en-ZA" sz="2200" dirty="0" smtClean="0">
                <a:latin typeface="Arial" pitchFamily="34" charset="0"/>
                <a:cs typeface="Arial" pitchFamily="34" charset="0"/>
              </a:rPr>
              <a:t>Graving Dock – 325,0m Long x 33,52m Wide</a:t>
            </a:r>
          </a:p>
          <a:p>
            <a:pPr lvl="1">
              <a:buClr>
                <a:schemeClr val="tx1"/>
              </a:buClr>
              <a:buFont typeface="Wingdings" pitchFamily="2" charset="2"/>
              <a:buChar char="q"/>
            </a:pPr>
            <a:r>
              <a:rPr lang="en-ZA" sz="2200" dirty="0" smtClean="0">
                <a:latin typeface="Arial" pitchFamily="34" charset="0"/>
                <a:cs typeface="Arial" pitchFamily="34" charset="0"/>
              </a:rPr>
              <a:t>Floating Dock- 109m Long x 22m x 4 500 ton Capacity</a:t>
            </a:r>
          </a:p>
          <a:p>
            <a:pPr lvl="1">
              <a:buClr>
                <a:schemeClr val="tx1"/>
              </a:buClr>
              <a:buFont typeface="Wingdings" pitchFamily="2" charset="2"/>
              <a:buChar char="q"/>
            </a:pPr>
            <a:r>
              <a:rPr lang="en-ZA" sz="2200" dirty="0" smtClean="0">
                <a:latin typeface="Arial" pitchFamily="34" charset="0"/>
                <a:cs typeface="Arial" pitchFamily="34" charset="0"/>
              </a:rPr>
              <a:t>Repair Quays – Several, Longest is 220m each side</a:t>
            </a:r>
          </a:p>
          <a:p>
            <a:pPr lvl="1">
              <a:buClr>
                <a:schemeClr val="tx1"/>
              </a:buClr>
              <a:buFont typeface="Wingdings" pitchFamily="2" charset="2"/>
              <a:buChar char="q"/>
            </a:pPr>
            <a:r>
              <a:rPr lang="en-ZA" sz="2200" dirty="0" smtClean="0">
                <a:latin typeface="Arial" pitchFamily="34" charset="0"/>
                <a:cs typeface="Arial" pitchFamily="34" charset="0"/>
              </a:rPr>
              <a:t>230 tonne Floating Crane</a:t>
            </a:r>
          </a:p>
          <a:p>
            <a:pPr marL="0" indent="0">
              <a:buNone/>
            </a:pPr>
            <a:r>
              <a:rPr lang="en-ZA" b="1" dirty="0" smtClean="0"/>
              <a:t>Privately Operated Facilities:</a:t>
            </a:r>
          </a:p>
          <a:p>
            <a:pPr lvl="1">
              <a:buClr>
                <a:schemeClr val="tx1"/>
              </a:buClr>
              <a:buFont typeface="Wingdings" pitchFamily="2" charset="2"/>
              <a:buChar char="q"/>
            </a:pPr>
            <a:r>
              <a:rPr lang="en-ZA" sz="2200" dirty="0" smtClean="0">
                <a:latin typeface="Arial" pitchFamily="34" charset="0"/>
                <a:cs typeface="Arial" pitchFamily="34" charset="0"/>
              </a:rPr>
              <a:t>Repair Quays  of 220m; 200m; 160m; and 110m</a:t>
            </a:r>
          </a:p>
          <a:p>
            <a:pPr lvl="1">
              <a:buClr>
                <a:schemeClr val="tx1"/>
              </a:buClr>
              <a:buFont typeface="Wingdings" pitchFamily="2" charset="2"/>
              <a:buChar char="q"/>
            </a:pPr>
            <a:r>
              <a:rPr lang="en-ZA" sz="2200" dirty="0" smtClean="0">
                <a:latin typeface="Arial" pitchFamily="34" charset="0"/>
                <a:cs typeface="Arial" pitchFamily="34" charset="0"/>
              </a:rPr>
              <a:t>Repair Infrastructure including Cranes; 4x Slipways; Load-out Areas; 120 tonne Floating Crane; Specialised Repair Equipment; Workshops and Machine Shop</a:t>
            </a:r>
          </a:p>
          <a:p>
            <a:pPr lvl="1">
              <a:buClr>
                <a:schemeClr val="tx1"/>
              </a:buClr>
              <a:buFont typeface="Wingdings" pitchFamily="2" charset="2"/>
              <a:buChar char="q"/>
            </a:pPr>
            <a:r>
              <a:rPr lang="en-ZA" sz="2200" dirty="0" smtClean="0">
                <a:latin typeface="Arial" pitchFamily="34" charset="0"/>
                <a:cs typeface="Arial" pitchFamily="34" charset="0"/>
              </a:rPr>
              <a:t>Electrical and Hydraulic Repair Facilities</a:t>
            </a:r>
            <a:endParaRPr lang="en-ZA" sz="2200" dirty="0">
              <a:latin typeface="Arial" pitchFamily="34" charset="0"/>
              <a:cs typeface="Arial" pitchFamily="34" charset="0"/>
            </a:endParaRPr>
          </a:p>
        </p:txBody>
      </p:sp>
    </p:spTree>
    <p:extLst>
      <p:ext uri="{BB962C8B-B14F-4D97-AF65-F5344CB8AC3E}">
        <p14:creationId xmlns:p14="http://schemas.microsoft.com/office/powerpoint/2010/main" xmlns="" val="30165563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5360"/>
          </a:xfrm>
        </p:spPr>
        <p:txBody>
          <a:bodyPr>
            <a:normAutofit fontScale="90000"/>
          </a:bodyPr>
          <a:lstStyle/>
          <a:p>
            <a:r>
              <a:rPr lang="en-ZA" dirty="0">
                <a:ln w="500">
                  <a:solidFill>
                    <a:srgbClr val="FFF9E5">
                      <a:shade val="20000"/>
                      <a:satMod val="350000"/>
                    </a:srgbClr>
                  </a:solidFill>
                </a:ln>
                <a:solidFill>
                  <a:srgbClr val="FFF9E5">
                    <a:tint val="100000"/>
                    <a:satMod val="250000"/>
                  </a:srgbClr>
                </a:solidFill>
                <a:effectLst>
                  <a:outerShdw blurRad="30000" dist="30000" dir="2700000" algn="tl" rotWithShape="0">
                    <a:srgbClr val="30356E">
                      <a:shade val="45000"/>
                      <a:satMod val="150000"/>
                      <a:alpha val="90000"/>
                    </a:srgbClr>
                  </a:outerShdw>
                </a:effectLst>
              </a:rPr>
              <a:t>Bayhead Ship Repair </a:t>
            </a:r>
            <a:r>
              <a:rPr lang="en-ZA" dirty="0" smtClean="0">
                <a:ln w="500">
                  <a:solidFill>
                    <a:srgbClr val="FFF9E5">
                      <a:shade val="20000"/>
                      <a:satMod val="350000"/>
                    </a:srgbClr>
                  </a:solidFill>
                </a:ln>
                <a:solidFill>
                  <a:srgbClr val="FFF9E5">
                    <a:tint val="100000"/>
                    <a:satMod val="250000"/>
                  </a:srgbClr>
                </a:solidFill>
                <a:effectLst>
                  <a:outerShdw blurRad="30000" dist="30000" dir="2700000" algn="tl" rotWithShape="0">
                    <a:srgbClr val="30356E">
                      <a:shade val="45000"/>
                      <a:satMod val="150000"/>
                      <a:alpha val="90000"/>
                    </a:srgbClr>
                  </a:outerShdw>
                </a:effectLst>
              </a:rPr>
              <a:t>Facilities 1</a:t>
            </a:r>
            <a:endParaRPr lang="en-ZA"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98334"/>
            <a:ext cx="9144001" cy="5459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7020272" y="2795923"/>
            <a:ext cx="1584176" cy="369332"/>
          </a:xfrm>
          <a:prstGeom prst="rect">
            <a:avLst/>
          </a:prstGeom>
          <a:noFill/>
        </p:spPr>
        <p:txBody>
          <a:bodyPr wrap="square" rtlCol="0">
            <a:spAutoFit/>
          </a:bodyPr>
          <a:lstStyle/>
          <a:p>
            <a:r>
              <a:rPr lang="en-ZA" dirty="0" smtClean="0"/>
              <a:t>SA Shipyards</a:t>
            </a:r>
            <a:endParaRPr lang="en-ZA" dirty="0"/>
          </a:p>
        </p:txBody>
      </p:sp>
      <p:sp>
        <p:nvSpPr>
          <p:cNvPr id="5" name="TextBox 4"/>
          <p:cNvSpPr txBox="1"/>
          <p:nvPr/>
        </p:nvSpPr>
        <p:spPr>
          <a:xfrm>
            <a:off x="3852123" y="2795923"/>
            <a:ext cx="1368152" cy="368439"/>
          </a:xfrm>
          <a:prstGeom prst="rect">
            <a:avLst/>
          </a:prstGeom>
          <a:noFill/>
        </p:spPr>
        <p:txBody>
          <a:bodyPr wrap="square" rtlCol="0">
            <a:spAutoFit/>
          </a:bodyPr>
          <a:lstStyle/>
          <a:p>
            <a:pPr algn="ctr"/>
            <a:r>
              <a:rPr lang="en-ZA" dirty="0" err="1" smtClean="0"/>
              <a:t>EBH</a:t>
            </a:r>
            <a:endParaRPr lang="en-ZA" dirty="0"/>
          </a:p>
        </p:txBody>
      </p:sp>
      <p:sp>
        <p:nvSpPr>
          <p:cNvPr id="7" name="TextBox 6"/>
          <p:cNvSpPr txBox="1"/>
          <p:nvPr/>
        </p:nvSpPr>
        <p:spPr>
          <a:xfrm>
            <a:off x="1043608" y="2795923"/>
            <a:ext cx="1368152" cy="368439"/>
          </a:xfrm>
          <a:prstGeom prst="rect">
            <a:avLst/>
          </a:prstGeom>
          <a:noFill/>
        </p:spPr>
        <p:txBody>
          <a:bodyPr wrap="square" rtlCol="0">
            <a:spAutoFit/>
          </a:bodyPr>
          <a:lstStyle/>
          <a:p>
            <a:pPr algn="ctr"/>
            <a:r>
              <a:rPr lang="en-ZA" dirty="0" err="1" smtClean="0"/>
              <a:t>DORMAC</a:t>
            </a:r>
            <a:endParaRPr lang="en-ZA" dirty="0"/>
          </a:p>
        </p:txBody>
      </p:sp>
      <p:sp>
        <p:nvSpPr>
          <p:cNvPr id="8" name="TextBox 7"/>
          <p:cNvSpPr txBox="1"/>
          <p:nvPr/>
        </p:nvSpPr>
        <p:spPr>
          <a:xfrm>
            <a:off x="5192486" y="2795922"/>
            <a:ext cx="1368152" cy="368439"/>
          </a:xfrm>
          <a:prstGeom prst="rect">
            <a:avLst/>
          </a:prstGeom>
          <a:noFill/>
        </p:spPr>
        <p:txBody>
          <a:bodyPr wrap="square" rtlCol="0">
            <a:spAutoFit/>
          </a:bodyPr>
          <a:lstStyle/>
          <a:p>
            <a:pPr algn="ctr"/>
            <a:r>
              <a:rPr lang="en-ZA" dirty="0" err="1" smtClean="0"/>
              <a:t>SubTech</a:t>
            </a:r>
            <a:endParaRPr lang="en-ZA" dirty="0"/>
          </a:p>
        </p:txBody>
      </p:sp>
    </p:spTree>
    <p:extLst>
      <p:ext uri="{BB962C8B-B14F-4D97-AF65-F5344CB8AC3E}">
        <p14:creationId xmlns:p14="http://schemas.microsoft.com/office/powerpoint/2010/main" xmlns="" val="1324928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792088"/>
          </a:xfrm>
        </p:spPr>
        <p:txBody>
          <a:bodyPr>
            <a:normAutofit fontScale="90000"/>
          </a:bodyPr>
          <a:lstStyle/>
          <a:p>
            <a:r>
              <a:rPr lang="en-ZA" b="1" dirty="0"/>
              <a:t>Bayhead </a:t>
            </a:r>
            <a:r>
              <a:rPr lang="en-ZA" b="1" dirty="0" smtClean="0"/>
              <a:t>Ship Repair Facilities 2</a:t>
            </a:r>
            <a:endParaRPr lang="en-ZA" b="1"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1268760"/>
            <a:ext cx="8960420" cy="5496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246879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879376"/>
          </a:xfrm>
        </p:spPr>
        <p:txBody>
          <a:bodyPr>
            <a:normAutofit/>
          </a:bodyPr>
          <a:lstStyle/>
          <a:p>
            <a:r>
              <a:rPr lang="en-ZA" sz="4000" b="1" dirty="0" smtClean="0"/>
              <a:t>TNPA Graving and Floating Docks</a:t>
            </a:r>
            <a:endParaRPr lang="en-ZA" sz="4000"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340768"/>
            <a:ext cx="9144000" cy="5517232"/>
          </a:xfrm>
        </p:spPr>
      </p:pic>
    </p:spTree>
    <p:extLst>
      <p:ext uri="{BB962C8B-B14F-4D97-AF65-F5344CB8AC3E}">
        <p14:creationId xmlns:p14="http://schemas.microsoft.com/office/powerpoint/2010/main" xmlns="" val="25641865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63352"/>
          </a:xfrm>
        </p:spPr>
        <p:txBody>
          <a:bodyPr>
            <a:normAutofit fontScale="90000"/>
          </a:bodyPr>
          <a:lstStyle/>
          <a:p>
            <a:r>
              <a:rPr lang="en-ZA" dirty="0" smtClean="0"/>
              <a:t>Industrial Involvement</a:t>
            </a:r>
            <a:endParaRPr lang="en-ZA" dirty="0"/>
          </a:p>
        </p:txBody>
      </p:sp>
      <p:sp>
        <p:nvSpPr>
          <p:cNvPr id="3" name="Content Placeholder 2"/>
          <p:cNvSpPr>
            <a:spLocks noGrp="1"/>
          </p:cNvSpPr>
          <p:nvPr>
            <p:ph idx="1"/>
          </p:nvPr>
        </p:nvSpPr>
        <p:spPr>
          <a:xfrm>
            <a:off x="457200" y="1340768"/>
            <a:ext cx="8229600" cy="4953669"/>
          </a:xfrm>
        </p:spPr>
        <p:txBody>
          <a:bodyPr>
            <a:normAutofit lnSpcReduction="10000"/>
          </a:bodyPr>
          <a:lstStyle/>
          <a:p>
            <a:pPr marL="0" indent="0">
              <a:buNone/>
            </a:pPr>
            <a:r>
              <a:rPr lang="en-ZA" sz="3200" dirty="0" smtClean="0">
                <a:latin typeface="Arial" pitchFamily="34" charset="0"/>
                <a:cs typeface="Arial" pitchFamily="34" charset="0"/>
              </a:rPr>
              <a:t>Direct Participation:</a:t>
            </a:r>
          </a:p>
          <a:p>
            <a:pPr marL="0" indent="0">
              <a:buNone/>
            </a:pPr>
            <a:endParaRPr lang="en-ZA" sz="2000" b="1" dirty="0" smtClean="0">
              <a:latin typeface="Arial" pitchFamily="34" charset="0"/>
              <a:cs typeface="Arial" pitchFamily="34" charset="0"/>
            </a:endParaRPr>
          </a:p>
          <a:p>
            <a:pPr marL="0" indent="0" algn="just">
              <a:lnSpc>
                <a:spcPct val="115000"/>
              </a:lnSpc>
              <a:spcAft>
                <a:spcPts val="1000"/>
              </a:spcAft>
              <a:buNone/>
            </a:pPr>
            <a:r>
              <a:rPr lang="en-US" sz="2400" dirty="0">
                <a:latin typeface="Arial" pitchFamily="34" charset="0"/>
                <a:ea typeface="Calibri"/>
                <a:cs typeface="Arial" pitchFamily="34" charset="0"/>
              </a:rPr>
              <a:t>Marine Engineering and Design Services; Naval architecture; Welding and Cutting Gasses and Consumables; Paints and Chemicals; Steel Plates and Profiles; Pipes, Valves, Flanges and Pipe fittings, Insulation Materials; Surface Preparation Materials; Wire Ropes and Rigging Materials; </a:t>
            </a:r>
            <a:r>
              <a:rPr lang="en-US" sz="2400" dirty="0" smtClean="0">
                <a:latin typeface="Arial" pitchFamily="34" charset="0"/>
                <a:ea typeface="Calibri"/>
                <a:cs typeface="Arial" pitchFamily="34" charset="0"/>
              </a:rPr>
              <a:t>Fuels Oils and Lubricants; </a:t>
            </a:r>
            <a:r>
              <a:rPr lang="en-US" sz="2400" dirty="0">
                <a:latin typeface="Arial" pitchFamily="34" charset="0"/>
                <a:ea typeface="Calibri"/>
                <a:cs typeface="Arial" pitchFamily="34" charset="0"/>
              </a:rPr>
              <a:t>Machining, Assembly and Test; Inspection Services; Metrology; Specialized lifting and handling equipment; Sampling &amp; Chemical Analysis; Fuels, Lubricants and Solvents; to name but a few</a:t>
            </a:r>
            <a:r>
              <a:rPr lang="en-US" sz="2400" dirty="0" smtClean="0">
                <a:latin typeface="Arial" pitchFamily="34" charset="0"/>
                <a:ea typeface="Calibri"/>
                <a:cs typeface="Arial" pitchFamily="34" charset="0"/>
              </a:rPr>
              <a:t>.</a:t>
            </a:r>
            <a:endParaRPr lang="en-ZA" sz="2400" dirty="0">
              <a:latin typeface="Arial" pitchFamily="34" charset="0"/>
              <a:ea typeface="Calibri"/>
              <a:cs typeface="Arial" pitchFamily="34" charset="0"/>
            </a:endParaRPr>
          </a:p>
        </p:txBody>
      </p:sp>
    </p:spTree>
    <p:extLst>
      <p:ext uri="{BB962C8B-B14F-4D97-AF65-F5344CB8AC3E}">
        <p14:creationId xmlns:p14="http://schemas.microsoft.com/office/powerpoint/2010/main" xmlns="" val="4076039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79376"/>
          </a:xfrm>
        </p:spPr>
        <p:txBody>
          <a:bodyPr/>
          <a:lstStyle/>
          <a:p>
            <a:r>
              <a:rPr lang="en-ZA" dirty="0" smtClean="0"/>
              <a:t>Industrial Participation</a:t>
            </a:r>
            <a:endParaRPr lang="en-ZA" dirty="0"/>
          </a:p>
        </p:txBody>
      </p:sp>
      <p:sp>
        <p:nvSpPr>
          <p:cNvPr id="3" name="Content Placeholder 2"/>
          <p:cNvSpPr>
            <a:spLocks noGrp="1"/>
          </p:cNvSpPr>
          <p:nvPr>
            <p:ph idx="1"/>
          </p:nvPr>
        </p:nvSpPr>
        <p:spPr>
          <a:xfrm>
            <a:off x="457200" y="1412776"/>
            <a:ext cx="8229600" cy="4881661"/>
          </a:xfrm>
        </p:spPr>
        <p:txBody>
          <a:bodyPr>
            <a:normAutofit fontScale="92500" lnSpcReduction="10000"/>
          </a:bodyPr>
          <a:lstStyle/>
          <a:p>
            <a:pPr marL="0" lvl="0" indent="0">
              <a:buClr>
                <a:srgbClr val="CC4757"/>
              </a:buClr>
              <a:buNone/>
            </a:pPr>
            <a:r>
              <a:rPr lang="en-ZA" sz="3500" dirty="0">
                <a:solidFill>
                  <a:prstClr val="white"/>
                </a:solidFill>
              </a:rPr>
              <a:t>Peripheral Participation</a:t>
            </a:r>
            <a:r>
              <a:rPr lang="en-ZA" sz="3500" dirty="0" smtClean="0">
                <a:solidFill>
                  <a:prstClr val="white"/>
                </a:solidFill>
              </a:rPr>
              <a:t>:</a:t>
            </a:r>
          </a:p>
          <a:p>
            <a:pPr marL="0" lvl="0" indent="0">
              <a:buClr>
                <a:srgbClr val="CC4757"/>
              </a:buClr>
              <a:buNone/>
            </a:pPr>
            <a:endParaRPr lang="en-ZA" sz="2200" dirty="0">
              <a:solidFill>
                <a:prstClr val="white"/>
              </a:solidFill>
              <a:latin typeface="Arial" pitchFamily="34" charset="0"/>
              <a:cs typeface="Arial" pitchFamily="34" charset="0"/>
            </a:endParaRPr>
          </a:p>
          <a:p>
            <a:pPr marL="0" indent="0" algn="just">
              <a:lnSpc>
                <a:spcPct val="115000"/>
              </a:lnSpc>
              <a:spcAft>
                <a:spcPts val="1000"/>
              </a:spcAft>
              <a:buNone/>
            </a:pPr>
            <a:r>
              <a:rPr lang="en-US" sz="2800" dirty="0">
                <a:latin typeface="Arial" pitchFamily="34" charset="0"/>
                <a:ea typeface="Calibri"/>
                <a:cs typeface="Arial" pitchFamily="34" charset="0"/>
              </a:rPr>
              <a:t>Trade </a:t>
            </a:r>
            <a:r>
              <a:rPr lang="en-US" sz="2800" dirty="0" smtClean="0">
                <a:latin typeface="Arial" pitchFamily="34" charset="0"/>
                <a:ea typeface="Calibri"/>
                <a:cs typeface="Arial" pitchFamily="34" charset="0"/>
              </a:rPr>
              <a:t>Training </a:t>
            </a:r>
            <a:r>
              <a:rPr lang="en-US" sz="2800" dirty="0">
                <a:latin typeface="Arial" pitchFamily="34" charset="0"/>
                <a:ea typeface="Calibri"/>
                <a:cs typeface="Arial" pitchFamily="34" charset="0"/>
              </a:rPr>
              <a:t>and education, </a:t>
            </a:r>
            <a:r>
              <a:rPr lang="en-US" sz="2800" dirty="0" smtClean="0">
                <a:latin typeface="Arial" pitchFamily="34" charset="0"/>
                <a:ea typeface="Calibri"/>
                <a:cs typeface="Arial" pitchFamily="34" charset="0"/>
              </a:rPr>
              <a:t>Skilling</a:t>
            </a:r>
            <a:r>
              <a:rPr lang="en-US" sz="2800" dirty="0">
                <a:latin typeface="Arial" pitchFamily="34" charset="0"/>
                <a:ea typeface="Calibri"/>
                <a:cs typeface="Arial" pitchFamily="34" charset="0"/>
              </a:rPr>
              <a:t>; Labour supply; Transport and Accommodation; Protective Clothing and Footwear; Health and Security Services; Ship Handling, Mooring, Berthing and Docking Services; Ship Chandelling and Agency Services; Accounting Services; Customs and Excise Services; Procurement and Contracting; Legal and Consultancy Services; Photography; Printing Copying and Reproduction; etc. etc.</a:t>
            </a:r>
            <a:endParaRPr lang="en-ZA" sz="2400" dirty="0">
              <a:latin typeface="Arial" pitchFamily="34" charset="0"/>
              <a:ea typeface="Calibri"/>
              <a:cs typeface="Arial" pitchFamily="34" charset="0"/>
            </a:endParaRPr>
          </a:p>
          <a:p>
            <a:pPr marL="0" indent="0">
              <a:buNone/>
            </a:pPr>
            <a:endParaRPr lang="en-ZA" dirty="0"/>
          </a:p>
        </p:txBody>
      </p:sp>
    </p:spTree>
    <p:extLst>
      <p:ext uri="{BB962C8B-B14F-4D97-AF65-F5344CB8AC3E}">
        <p14:creationId xmlns:p14="http://schemas.microsoft.com/office/powerpoint/2010/main" xmlns="" val="255282182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xml><?xml version="1.0" encoding="utf-8"?>
<a:theme xmlns:a="http://schemas.openxmlformats.org/drawingml/2006/main" name="3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3.xml><?xml version="1.0" encoding="utf-8"?>
<a:theme xmlns:a="http://schemas.openxmlformats.org/drawingml/2006/main" name="4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2230</TotalTime>
  <Words>1583</Words>
  <Application>Microsoft Office PowerPoint</Application>
  <PresentationFormat>On-screen Show (4:3)</PresentationFormat>
  <Paragraphs>136</Paragraphs>
  <Slides>27</Slides>
  <Notes>23</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1_Deluxe</vt:lpstr>
      <vt:lpstr>3_Deluxe</vt:lpstr>
      <vt:lpstr>4_Deluxe</vt:lpstr>
      <vt:lpstr>Slide 1</vt:lpstr>
      <vt:lpstr>Ship Repair Overview Mr Rob Deane:  SA Association of Shipbuilders and Ship Repairers</vt:lpstr>
      <vt:lpstr>History of Ship Repair Industry</vt:lpstr>
      <vt:lpstr>FACILITIES and INFRASTRUCTURE</vt:lpstr>
      <vt:lpstr>Bayhead Ship Repair Facilities 1</vt:lpstr>
      <vt:lpstr>Bayhead Ship Repair Facilities 2</vt:lpstr>
      <vt:lpstr>TNPA Graving and Floating Docks</vt:lpstr>
      <vt:lpstr>Industrial Involvement</vt:lpstr>
      <vt:lpstr>Industrial Participation</vt:lpstr>
      <vt:lpstr>THE MARKET /COMPETITION 1:</vt:lpstr>
      <vt:lpstr>THE MARKET / COMPETITION 2:</vt:lpstr>
      <vt:lpstr>THE MARKET /COMPETITION 3:</vt:lpstr>
      <vt:lpstr>THE MARKET /COMPETITION 4:</vt:lpstr>
      <vt:lpstr>The Economic Value of Ship Repair to the Port and the Country</vt:lpstr>
      <vt:lpstr>Critical Challenges  1</vt:lpstr>
      <vt:lpstr>Critical Challenges 2</vt:lpstr>
      <vt:lpstr>Critical Challenges 3</vt:lpstr>
      <vt:lpstr>Critical Challenges 4</vt:lpstr>
      <vt:lpstr>Opportunities for the Industry</vt:lpstr>
      <vt:lpstr>Slide 20</vt:lpstr>
      <vt:lpstr>Slide 21</vt:lpstr>
      <vt:lpstr>Slide 22</vt:lpstr>
      <vt:lpstr>Opportunities for the Industry 2</vt:lpstr>
      <vt:lpstr>The Way Forward: 2011-2015</vt:lpstr>
      <vt:lpstr>Recommended Interventions</vt:lpstr>
      <vt:lpstr>Recommended Interventions 2:</vt:lpstr>
      <vt:lpstr>End of Ship Repair Presentation</vt:lpstr>
    </vt:vector>
  </TitlesOfParts>
  <Company>Maritime Logistics CC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Hawes</dc:creator>
  <cp:lastModifiedBy>Lwandile.Mabuza</cp:lastModifiedBy>
  <cp:revision>52</cp:revision>
  <cp:lastPrinted>2011-10-25T10:10:29Z</cp:lastPrinted>
  <dcterms:created xsi:type="dcterms:W3CDTF">2011-10-17T09:02:33Z</dcterms:created>
  <dcterms:modified xsi:type="dcterms:W3CDTF">2011-10-26T06:00:07Z</dcterms:modified>
</cp:coreProperties>
</file>