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4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3" r:id="rId4"/>
    <p:sldId id="264" r:id="rId5"/>
    <p:sldId id="267" r:id="rId6"/>
    <p:sldId id="268" r:id="rId7"/>
    <p:sldId id="285" r:id="rId8"/>
    <p:sldId id="272" r:id="rId9"/>
    <p:sldId id="273" r:id="rId10"/>
    <p:sldId id="286" r:id="rId11"/>
    <p:sldId id="282" r:id="rId12"/>
    <p:sldId id="275" r:id="rId13"/>
    <p:sldId id="280" r:id="rId14"/>
    <p:sldId id="281" r:id="rId15"/>
    <p:sldId id="277" r:id="rId16"/>
    <p:sldId id="288" r:id="rId17"/>
    <p:sldId id="287" r:id="rId18"/>
    <p:sldId id="262" r:id="rId1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6EAB24"/>
      </a:buClr>
      <a:buFont typeface="Wingdings" pitchFamily="2" charset="2"/>
      <a:defRPr sz="1600" kern="1200">
        <a:solidFill>
          <a:srgbClr val="4D4D4D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6EAB24"/>
      </a:buClr>
      <a:buFont typeface="Wingdings" pitchFamily="2" charset="2"/>
      <a:defRPr sz="1600" kern="1200">
        <a:solidFill>
          <a:srgbClr val="4D4D4D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6EAB24"/>
      </a:buClr>
      <a:buFont typeface="Wingdings" pitchFamily="2" charset="2"/>
      <a:defRPr sz="1600" kern="1200">
        <a:solidFill>
          <a:srgbClr val="4D4D4D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6EAB24"/>
      </a:buClr>
      <a:buFont typeface="Wingdings" pitchFamily="2" charset="2"/>
      <a:defRPr sz="1600" kern="1200">
        <a:solidFill>
          <a:srgbClr val="4D4D4D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6EAB24"/>
      </a:buClr>
      <a:buFont typeface="Wingdings" pitchFamily="2" charset="2"/>
      <a:defRPr sz="1600" kern="1200">
        <a:solidFill>
          <a:srgbClr val="4D4D4D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rgbClr val="4D4D4D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rgbClr val="4D4D4D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rgbClr val="4D4D4D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rgbClr val="4D4D4D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m37746" initials="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7BC036"/>
    <a:srgbClr val="F36DCD"/>
    <a:srgbClr val="008570"/>
    <a:srgbClr val="FFDF79"/>
    <a:srgbClr val="FFC91D"/>
    <a:srgbClr val="FFF1C5"/>
    <a:srgbClr val="FFFFFF"/>
    <a:srgbClr val="F8F8F8"/>
    <a:srgbClr val="C8E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3369" autoAdjust="0"/>
  </p:normalViewPr>
  <p:slideViewPr>
    <p:cSldViewPr snapToGrid="0">
      <p:cViewPr>
        <p:scale>
          <a:sx n="70" d="100"/>
          <a:sy n="70" d="100"/>
        </p:scale>
        <p:origin x="-942" y="-66"/>
      </p:cViewPr>
      <p:guideLst>
        <p:guide orient="horz" pos="383"/>
        <p:guide orient="horz" pos="3735"/>
        <p:guide orient="horz" pos="421"/>
        <p:guide orient="horz" pos="167"/>
        <p:guide pos="5293"/>
        <p:guide pos="4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604" y="-10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7D368F-61C7-451E-8434-04665AFC9D98}" type="doc">
      <dgm:prSet loTypeId="urn:microsoft.com/office/officeart/2005/8/layout/gear1" loCatId="process" qsTypeId="urn:microsoft.com/office/officeart/2005/8/quickstyle/simple1" qsCatId="simple" csTypeId="urn:microsoft.com/office/officeart/2005/8/colors/accent3_1" csCatId="accent3" phldr="1"/>
      <dgm:spPr/>
    </dgm:pt>
    <dgm:pt modelId="{1714E2CE-D2B0-4456-97FB-19CE4FEAEBD7}">
      <dgm:prSet phldrT="[Text]" custT="1"/>
      <dgm:spPr/>
      <dgm:t>
        <a:bodyPr/>
        <a:lstStyle/>
        <a:p>
          <a:r>
            <a:rPr lang="en-US" sz="1200" b="1" dirty="0" smtClean="0"/>
            <a:t>ONE CLUSTER</a:t>
          </a:r>
        </a:p>
        <a:p>
          <a:r>
            <a:rPr lang="en-US" sz="1200" b="1" dirty="0" smtClean="0"/>
            <a:t>IN ONE DISTRICT</a:t>
          </a:r>
        </a:p>
        <a:p>
          <a:r>
            <a:rPr lang="en-US" sz="1200" b="1" dirty="0" smtClean="0"/>
            <a:t>MATATIELE</a:t>
          </a:r>
          <a:endParaRPr lang="en-US" sz="1200" b="1" dirty="0"/>
        </a:p>
      </dgm:t>
    </dgm:pt>
    <dgm:pt modelId="{9B9B75A3-30EE-4FAC-BC12-609E4E84794F}" type="parTrans" cxnId="{3A16370A-053E-4277-9F9F-37D8F0D0E88C}">
      <dgm:prSet/>
      <dgm:spPr/>
      <dgm:t>
        <a:bodyPr/>
        <a:lstStyle/>
        <a:p>
          <a:endParaRPr lang="en-US"/>
        </a:p>
      </dgm:t>
    </dgm:pt>
    <dgm:pt modelId="{68330DBF-2A93-456A-A3C8-34AABBC8DFA5}" type="sibTrans" cxnId="{3A16370A-053E-4277-9F9F-37D8F0D0E88C}">
      <dgm:prSet/>
      <dgm:spPr/>
      <dgm:t>
        <a:bodyPr/>
        <a:lstStyle/>
        <a:p>
          <a:endParaRPr lang="en-US"/>
        </a:p>
      </dgm:t>
    </dgm:pt>
    <dgm:pt modelId="{BCB934C1-51B0-448F-AEE9-DDCC0A6B481A}">
      <dgm:prSet phldrT="[Text]"/>
      <dgm:spPr/>
      <dgm:t>
        <a:bodyPr/>
        <a:lstStyle/>
        <a:p>
          <a:endParaRPr lang="en-US" b="1" dirty="0" smtClean="0"/>
        </a:p>
        <a:p>
          <a:r>
            <a:rPr lang="en-US" b="1" dirty="0" smtClean="0"/>
            <a:t>15 SELECTED FARMERS</a:t>
          </a:r>
          <a:r>
            <a:rPr lang="en-US" dirty="0" smtClean="0"/>
            <a:t>	</a:t>
          </a:r>
          <a:endParaRPr lang="en-US" dirty="0"/>
        </a:p>
      </dgm:t>
    </dgm:pt>
    <dgm:pt modelId="{C34C9706-9EB8-4F2B-BE29-1FFFF89D9C2A}" type="parTrans" cxnId="{88C98E76-7BD0-4DB3-B4CB-931954E5B4B2}">
      <dgm:prSet/>
      <dgm:spPr/>
      <dgm:t>
        <a:bodyPr/>
        <a:lstStyle/>
        <a:p>
          <a:endParaRPr lang="en-US"/>
        </a:p>
      </dgm:t>
    </dgm:pt>
    <dgm:pt modelId="{6FF57AB9-CA4C-4BD1-8325-206FE8966269}" type="sibTrans" cxnId="{88C98E76-7BD0-4DB3-B4CB-931954E5B4B2}">
      <dgm:prSet/>
      <dgm:spPr/>
      <dgm:t>
        <a:bodyPr/>
        <a:lstStyle/>
        <a:p>
          <a:endParaRPr lang="en-US"/>
        </a:p>
      </dgm:t>
    </dgm:pt>
    <dgm:pt modelId="{11C8C864-8662-47F5-BD61-1CC919DC11AE}">
      <dgm:prSet phldrT="[Text]"/>
      <dgm:spPr/>
      <dgm:t>
        <a:bodyPr/>
        <a:lstStyle/>
        <a:p>
          <a:r>
            <a:rPr lang="en-US" b="1" dirty="0" smtClean="0"/>
            <a:t>MAIZE PRODUCTION </a:t>
          </a:r>
          <a:endParaRPr lang="en-US" b="1" dirty="0"/>
        </a:p>
      </dgm:t>
    </dgm:pt>
    <dgm:pt modelId="{B5513881-7D58-4534-9A91-EA8E81239470}" type="parTrans" cxnId="{1CB2F736-6150-458D-9ED7-DB74D7AA3FCC}">
      <dgm:prSet/>
      <dgm:spPr/>
      <dgm:t>
        <a:bodyPr/>
        <a:lstStyle/>
        <a:p>
          <a:endParaRPr lang="en-US"/>
        </a:p>
      </dgm:t>
    </dgm:pt>
    <dgm:pt modelId="{C7AA82DA-02D1-4312-B5A9-DD44F7C460FA}" type="sibTrans" cxnId="{1CB2F736-6150-458D-9ED7-DB74D7AA3FCC}">
      <dgm:prSet/>
      <dgm:spPr/>
      <dgm:t>
        <a:bodyPr/>
        <a:lstStyle/>
        <a:p>
          <a:endParaRPr lang="en-US"/>
        </a:p>
      </dgm:t>
    </dgm:pt>
    <dgm:pt modelId="{55358BFE-15EF-4D40-A459-239A3FF3EC1E}" type="pres">
      <dgm:prSet presAssocID="{3C7D368F-61C7-451E-8434-04665AFC9D9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54DE084-95E3-473E-BE82-792C1E42C624}" type="pres">
      <dgm:prSet presAssocID="{1714E2CE-D2B0-4456-97FB-19CE4FEAEBD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10D63-5DF7-475E-BD79-31E09EE50E5E}" type="pres">
      <dgm:prSet presAssocID="{1714E2CE-D2B0-4456-97FB-19CE4FEAEBD7}" presName="gear1srcNode" presStyleLbl="node1" presStyleIdx="0" presStyleCnt="3"/>
      <dgm:spPr/>
      <dgm:t>
        <a:bodyPr/>
        <a:lstStyle/>
        <a:p>
          <a:endParaRPr lang="en-US"/>
        </a:p>
      </dgm:t>
    </dgm:pt>
    <dgm:pt modelId="{2DAC02A3-86DE-472F-AAB8-A01DCC52E84D}" type="pres">
      <dgm:prSet presAssocID="{1714E2CE-D2B0-4456-97FB-19CE4FEAEBD7}" presName="gear1dstNode" presStyleLbl="node1" presStyleIdx="0" presStyleCnt="3"/>
      <dgm:spPr/>
      <dgm:t>
        <a:bodyPr/>
        <a:lstStyle/>
        <a:p>
          <a:endParaRPr lang="en-US"/>
        </a:p>
      </dgm:t>
    </dgm:pt>
    <dgm:pt modelId="{C43759A9-B3BF-443A-8C09-E1D932AF3B6D}" type="pres">
      <dgm:prSet presAssocID="{BCB934C1-51B0-448F-AEE9-DDCC0A6B481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309A5B-6579-46BE-89FE-1E8B2B311898}" type="pres">
      <dgm:prSet presAssocID="{BCB934C1-51B0-448F-AEE9-DDCC0A6B481A}" presName="gear2srcNode" presStyleLbl="node1" presStyleIdx="1" presStyleCnt="3"/>
      <dgm:spPr/>
      <dgm:t>
        <a:bodyPr/>
        <a:lstStyle/>
        <a:p>
          <a:endParaRPr lang="en-US"/>
        </a:p>
      </dgm:t>
    </dgm:pt>
    <dgm:pt modelId="{831CF5C8-774E-4137-9499-D01B7D5B7F29}" type="pres">
      <dgm:prSet presAssocID="{BCB934C1-51B0-448F-AEE9-DDCC0A6B481A}" presName="gear2dstNode" presStyleLbl="node1" presStyleIdx="1" presStyleCnt="3"/>
      <dgm:spPr/>
      <dgm:t>
        <a:bodyPr/>
        <a:lstStyle/>
        <a:p>
          <a:endParaRPr lang="en-US"/>
        </a:p>
      </dgm:t>
    </dgm:pt>
    <dgm:pt modelId="{55D1AC93-A22E-4CE8-9650-B8B38D7792DF}" type="pres">
      <dgm:prSet presAssocID="{11C8C864-8662-47F5-BD61-1CC919DC11AE}" presName="gear3" presStyleLbl="node1" presStyleIdx="2" presStyleCnt="3" custLinFactNeighborX="-2417" custLinFactNeighborY="1333"/>
      <dgm:spPr/>
      <dgm:t>
        <a:bodyPr/>
        <a:lstStyle/>
        <a:p>
          <a:endParaRPr lang="en-US"/>
        </a:p>
      </dgm:t>
    </dgm:pt>
    <dgm:pt modelId="{2F3EECC6-942F-43FD-8B0C-4E58636EC989}" type="pres">
      <dgm:prSet presAssocID="{11C8C864-8662-47F5-BD61-1CC919DC11A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2F789-AF75-45DE-9FCF-E4E3F7D60B87}" type="pres">
      <dgm:prSet presAssocID="{11C8C864-8662-47F5-BD61-1CC919DC11AE}" presName="gear3srcNode" presStyleLbl="node1" presStyleIdx="2" presStyleCnt="3"/>
      <dgm:spPr/>
      <dgm:t>
        <a:bodyPr/>
        <a:lstStyle/>
        <a:p>
          <a:endParaRPr lang="en-US"/>
        </a:p>
      </dgm:t>
    </dgm:pt>
    <dgm:pt modelId="{D308236A-48F3-4864-9757-422272945A68}" type="pres">
      <dgm:prSet presAssocID="{11C8C864-8662-47F5-BD61-1CC919DC11AE}" presName="gear3dstNode" presStyleLbl="node1" presStyleIdx="2" presStyleCnt="3"/>
      <dgm:spPr/>
      <dgm:t>
        <a:bodyPr/>
        <a:lstStyle/>
        <a:p>
          <a:endParaRPr lang="en-US"/>
        </a:p>
      </dgm:t>
    </dgm:pt>
    <dgm:pt modelId="{B4FBA113-E632-404D-9F30-6EA79E70EAD2}" type="pres">
      <dgm:prSet presAssocID="{68330DBF-2A93-456A-A3C8-34AABBC8DFA5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CCD0EF57-110C-4397-93BD-26266D7F91CA}" type="pres">
      <dgm:prSet presAssocID="{6FF57AB9-CA4C-4BD1-8325-206FE8966269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F0451C08-7A27-4312-940D-6F203D432558}" type="pres">
      <dgm:prSet presAssocID="{C7AA82DA-02D1-4312-B5A9-DD44F7C460FA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CB2F736-6150-458D-9ED7-DB74D7AA3FCC}" srcId="{3C7D368F-61C7-451E-8434-04665AFC9D98}" destId="{11C8C864-8662-47F5-BD61-1CC919DC11AE}" srcOrd="2" destOrd="0" parTransId="{B5513881-7D58-4534-9A91-EA8E81239470}" sibTransId="{C7AA82DA-02D1-4312-B5A9-DD44F7C460FA}"/>
    <dgm:cxn modelId="{634ACD09-EFE0-424E-901B-3AD3149688F9}" type="presOf" srcId="{BCB934C1-51B0-448F-AEE9-DDCC0A6B481A}" destId="{C43759A9-B3BF-443A-8C09-E1D932AF3B6D}" srcOrd="0" destOrd="0" presId="urn:microsoft.com/office/officeart/2005/8/layout/gear1"/>
    <dgm:cxn modelId="{0EF99D7C-7B83-46A7-9417-C51C85248205}" type="presOf" srcId="{11C8C864-8662-47F5-BD61-1CC919DC11AE}" destId="{7C12F789-AF75-45DE-9FCF-E4E3F7D60B87}" srcOrd="2" destOrd="0" presId="urn:microsoft.com/office/officeart/2005/8/layout/gear1"/>
    <dgm:cxn modelId="{C3B3564D-C8CF-4E2E-90FB-00D913E7FC19}" type="presOf" srcId="{6FF57AB9-CA4C-4BD1-8325-206FE8966269}" destId="{CCD0EF57-110C-4397-93BD-26266D7F91CA}" srcOrd="0" destOrd="0" presId="urn:microsoft.com/office/officeart/2005/8/layout/gear1"/>
    <dgm:cxn modelId="{E0D4D025-F817-4A24-B137-47BBB4F1E726}" type="presOf" srcId="{11C8C864-8662-47F5-BD61-1CC919DC11AE}" destId="{55D1AC93-A22E-4CE8-9650-B8B38D7792DF}" srcOrd="0" destOrd="0" presId="urn:microsoft.com/office/officeart/2005/8/layout/gear1"/>
    <dgm:cxn modelId="{7AF70FF4-2C19-4BEF-9DC2-7E091AE4650E}" type="presOf" srcId="{11C8C864-8662-47F5-BD61-1CC919DC11AE}" destId="{D308236A-48F3-4864-9757-422272945A68}" srcOrd="3" destOrd="0" presId="urn:microsoft.com/office/officeart/2005/8/layout/gear1"/>
    <dgm:cxn modelId="{EDB6D669-246A-4550-8633-C36F3F0DB61B}" type="presOf" srcId="{1714E2CE-D2B0-4456-97FB-19CE4FEAEBD7}" destId="{2DAC02A3-86DE-472F-AAB8-A01DCC52E84D}" srcOrd="2" destOrd="0" presId="urn:microsoft.com/office/officeart/2005/8/layout/gear1"/>
    <dgm:cxn modelId="{5EF7417B-DAA3-4F42-9668-3FDF149BA234}" type="presOf" srcId="{C7AA82DA-02D1-4312-B5A9-DD44F7C460FA}" destId="{F0451C08-7A27-4312-940D-6F203D432558}" srcOrd="0" destOrd="0" presId="urn:microsoft.com/office/officeart/2005/8/layout/gear1"/>
    <dgm:cxn modelId="{0D758E98-8D9A-4169-9355-A5623B2FB539}" type="presOf" srcId="{1714E2CE-D2B0-4456-97FB-19CE4FEAEBD7}" destId="{EE310D63-5DF7-475E-BD79-31E09EE50E5E}" srcOrd="1" destOrd="0" presId="urn:microsoft.com/office/officeart/2005/8/layout/gear1"/>
    <dgm:cxn modelId="{F97B797F-489B-4D5D-86D6-8F95B022294F}" type="presOf" srcId="{BCB934C1-51B0-448F-AEE9-DDCC0A6B481A}" destId="{E1309A5B-6579-46BE-89FE-1E8B2B311898}" srcOrd="1" destOrd="0" presId="urn:microsoft.com/office/officeart/2005/8/layout/gear1"/>
    <dgm:cxn modelId="{F8D38C41-0FFB-45BA-839F-DB8455B68182}" type="presOf" srcId="{BCB934C1-51B0-448F-AEE9-DDCC0A6B481A}" destId="{831CF5C8-774E-4137-9499-D01B7D5B7F29}" srcOrd="2" destOrd="0" presId="urn:microsoft.com/office/officeart/2005/8/layout/gear1"/>
    <dgm:cxn modelId="{88C98E76-7BD0-4DB3-B4CB-931954E5B4B2}" srcId="{3C7D368F-61C7-451E-8434-04665AFC9D98}" destId="{BCB934C1-51B0-448F-AEE9-DDCC0A6B481A}" srcOrd="1" destOrd="0" parTransId="{C34C9706-9EB8-4F2B-BE29-1FFFF89D9C2A}" sibTransId="{6FF57AB9-CA4C-4BD1-8325-206FE8966269}"/>
    <dgm:cxn modelId="{0C6BFD19-528C-4565-BB59-F3B998E500B6}" type="presOf" srcId="{1714E2CE-D2B0-4456-97FB-19CE4FEAEBD7}" destId="{D54DE084-95E3-473E-BE82-792C1E42C624}" srcOrd="0" destOrd="0" presId="urn:microsoft.com/office/officeart/2005/8/layout/gear1"/>
    <dgm:cxn modelId="{D93F2D61-6824-4CD1-AF79-53A3A69C72D6}" type="presOf" srcId="{3C7D368F-61C7-451E-8434-04665AFC9D98}" destId="{55358BFE-15EF-4D40-A459-239A3FF3EC1E}" srcOrd="0" destOrd="0" presId="urn:microsoft.com/office/officeart/2005/8/layout/gear1"/>
    <dgm:cxn modelId="{0F840263-5D72-47E5-B8F4-B3071BB954FE}" type="presOf" srcId="{11C8C864-8662-47F5-BD61-1CC919DC11AE}" destId="{2F3EECC6-942F-43FD-8B0C-4E58636EC989}" srcOrd="1" destOrd="0" presId="urn:microsoft.com/office/officeart/2005/8/layout/gear1"/>
    <dgm:cxn modelId="{C9263FF5-2DB1-495B-97E2-F2733E1CDF71}" type="presOf" srcId="{68330DBF-2A93-456A-A3C8-34AABBC8DFA5}" destId="{B4FBA113-E632-404D-9F30-6EA79E70EAD2}" srcOrd="0" destOrd="0" presId="urn:microsoft.com/office/officeart/2005/8/layout/gear1"/>
    <dgm:cxn modelId="{3A16370A-053E-4277-9F9F-37D8F0D0E88C}" srcId="{3C7D368F-61C7-451E-8434-04665AFC9D98}" destId="{1714E2CE-D2B0-4456-97FB-19CE4FEAEBD7}" srcOrd="0" destOrd="0" parTransId="{9B9B75A3-30EE-4FAC-BC12-609E4E84794F}" sibTransId="{68330DBF-2A93-456A-A3C8-34AABBC8DFA5}"/>
    <dgm:cxn modelId="{00D94A08-32EB-4E96-9FB1-EB1B058BF184}" type="presParOf" srcId="{55358BFE-15EF-4D40-A459-239A3FF3EC1E}" destId="{D54DE084-95E3-473E-BE82-792C1E42C624}" srcOrd="0" destOrd="0" presId="urn:microsoft.com/office/officeart/2005/8/layout/gear1"/>
    <dgm:cxn modelId="{BD7A5E78-EBD5-41FD-A474-12B029ED70EF}" type="presParOf" srcId="{55358BFE-15EF-4D40-A459-239A3FF3EC1E}" destId="{EE310D63-5DF7-475E-BD79-31E09EE50E5E}" srcOrd="1" destOrd="0" presId="urn:microsoft.com/office/officeart/2005/8/layout/gear1"/>
    <dgm:cxn modelId="{1CA896ED-5D9E-49E4-AF3D-6D67D006B197}" type="presParOf" srcId="{55358BFE-15EF-4D40-A459-239A3FF3EC1E}" destId="{2DAC02A3-86DE-472F-AAB8-A01DCC52E84D}" srcOrd="2" destOrd="0" presId="urn:microsoft.com/office/officeart/2005/8/layout/gear1"/>
    <dgm:cxn modelId="{C13E1A1D-899A-403F-859A-9EAB824F6DF7}" type="presParOf" srcId="{55358BFE-15EF-4D40-A459-239A3FF3EC1E}" destId="{C43759A9-B3BF-443A-8C09-E1D932AF3B6D}" srcOrd="3" destOrd="0" presId="urn:microsoft.com/office/officeart/2005/8/layout/gear1"/>
    <dgm:cxn modelId="{4D46B833-C6E6-489A-BF77-B535C93708BC}" type="presParOf" srcId="{55358BFE-15EF-4D40-A459-239A3FF3EC1E}" destId="{E1309A5B-6579-46BE-89FE-1E8B2B311898}" srcOrd="4" destOrd="0" presId="urn:microsoft.com/office/officeart/2005/8/layout/gear1"/>
    <dgm:cxn modelId="{F4D74EDC-B811-4712-AB59-57365666C76F}" type="presParOf" srcId="{55358BFE-15EF-4D40-A459-239A3FF3EC1E}" destId="{831CF5C8-774E-4137-9499-D01B7D5B7F29}" srcOrd="5" destOrd="0" presId="urn:microsoft.com/office/officeart/2005/8/layout/gear1"/>
    <dgm:cxn modelId="{ACB16351-7C09-4232-BC30-F20939522875}" type="presParOf" srcId="{55358BFE-15EF-4D40-A459-239A3FF3EC1E}" destId="{55D1AC93-A22E-4CE8-9650-B8B38D7792DF}" srcOrd="6" destOrd="0" presId="urn:microsoft.com/office/officeart/2005/8/layout/gear1"/>
    <dgm:cxn modelId="{E92F6CD7-C7A8-4437-BE30-F056F3CF1850}" type="presParOf" srcId="{55358BFE-15EF-4D40-A459-239A3FF3EC1E}" destId="{2F3EECC6-942F-43FD-8B0C-4E58636EC989}" srcOrd="7" destOrd="0" presId="urn:microsoft.com/office/officeart/2005/8/layout/gear1"/>
    <dgm:cxn modelId="{16E3F6F7-3CD3-4BF5-8A5A-A02D6411CDC8}" type="presParOf" srcId="{55358BFE-15EF-4D40-A459-239A3FF3EC1E}" destId="{7C12F789-AF75-45DE-9FCF-E4E3F7D60B87}" srcOrd="8" destOrd="0" presId="urn:microsoft.com/office/officeart/2005/8/layout/gear1"/>
    <dgm:cxn modelId="{553A043A-FB89-41FE-9305-B179E5D1A573}" type="presParOf" srcId="{55358BFE-15EF-4D40-A459-239A3FF3EC1E}" destId="{D308236A-48F3-4864-9757-422272945A68}" srcOrd="9" destOrd="0" presId="urn:microsoft.com/office/officeart/2005/8/layout/gear1"/>
    <dgm:cxn modelId="{1D420CC7-5DC0-41EB-962B-77CC655A2E2D}" type="presParOf" srcId="{55358BFE-15EF-4D40-A459-239A3FF3EC1E}" destId="{B4FBA113-E632-404D-9F30-6EA79E70EAD2}" srcOrd="10" destOrd="0" presId="urn:microsoft.com/office/officeart/2005/8/layout/gear1"/>
    <dgm:cxn modelId="{A0AADA39-761D-4948-960B-9D115E097E77}" type="presParOf" srcId="{55358BFE-15EF-4D40-A459-239A3FF3EC1E}" destId="{CCD0EF57-110C-4397-93BD-26266D7F91CA}" srcOrd="11" destOrd="0" presId="urn:microsoft.com/office/officeart/2005/8/layout/gear1"/>
    <dgm:cxn modelId="{1EC6FA91-1D8C-430A-97A3-AF9508C60F28}" type="presParOf" srcId="{55358BFE-15EF-4D40-A459-239A3FF3EC1E}" destId="{F0451C08-7A27-4312-940D-6F203D43255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DE084-95E3-473E-BE82-792C1E42C624}">
      <dsp:nvSpPr>
        <dsp:cNvPr id="0" name=""/>
        <dsp:cNvSpPr/>
      </dsp:nvSpPr>
      <dsp:spPr>
        <a:xfrm>
          <a:off x="1351129" y="1364775"/>
          <a:ext cx="1651379" cy="1651379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ONE CLUSTER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IN ONE DISTRICT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MATATIELE</a:t>
          </a:r>
          <a:endParaRPr lang="en-US" sz="1200" b="1" kern="1200" dirty="0"/>
        </a:p>
      </dsp:txBody>
      <dsp:txXfrm>
        <a:off x="1683130" y="1751603"/>
        <a:ext cx="987377" cy="848843"/>
      </dsp:txXfrm>
    </dsp:sp>
    <dsp:sp modelId="{C43759A9-B3BF-443A-8C09-E1D932AF3B6D}">
      <dsp:nvSpPr>
        <dsp:cNvPr id="0" name=""/>
        <dsp:cNvSpPr/>
      </dsp:nvSpPr>
      <dsp:spPr>
        <a:xfrm>
          <a:off x="390326" y="974449"/>
          <a:ext cx="1201003" cy="1201003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15 SELECTED FARMERS</a:t>
          </a:r>
          <a:r>
            <a:rPr lang="en-US" sz="800" kern="1200" dirty="0" smtClean="0"/>
            <a:t>	</a:t>
          </a:r>
          <a:endParaRPr lang="en-US" sz="800" kern="1200" dirty="0"/>
        </a:p>
      </dsp:txBody>
      <dsp:txXfrm>
        <a:off x="692682" y="1278633"/>
        <a:ext cx="596291" cy="592635"/>
      </dsp:txXfrm>
    </dsp:sp>
    <dsp:sp modelId="{55D1AC93-A22E-4CE8-9650-B8B38D7792DF}">
      <dsp:nvSpPr>
        <dsp:cNvPr id="0" name=""/>
        <dsp:cNvSpPr/>
      </dsp:nvSpPr>
      <dsp:spPr>
        <a:xfrm rot="20700000">
          <a:off x="1028176" y="165090"/>
          <a:ext cx="1176738" cy="1176738"/>
        </a:xfrm>
        <a:prstGeom prst="gear6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/>
            <a:t>MAIZE PRODUCTION </a:t>
          </a:r>
          <a:endParaRPr lang="en-US" sz="800" b="1" kern="1200" dirty="0"/>
        </a:p>
      </dsp:txBody>
      <dsp:txXfrm rot="-20700000">
        <a:off x="1286270" y="423183"/>
        <a:ext cx="660551" cy="660551"/>
      </dsp:txXfrm>
    </dsp:sp>
    <dsp:sp modelId="{B4FBA113-E632-404D-9F30-6EA79E70EAD2}">
      <dsp:nvSpPr>
        <dsp:cNvPr id="0" name=""/>
        <dsp:cNvSpPr/>
      </dsp:nvSpPr>
      <dsp:spPr>
        <a:xfrm>
          <a:off x="1211528" y="1122681"/>
          <a:ext cx="2113766" cy="2113766"/>
        </a:xfrm>
        <a:prstGeom prst="circularArrow">
          <a:avLst>
            <a:gd name="adj1" fmla="val 4687"/>
            <a:gd name="adj2" fmla="val 299029"/>
            <a:gd name="adj3" fmla="val 2478847"/>
            <a:gd name="adj4" fmla="val 15944145"/>
            <a:gd name="adj5" fmla="val 5469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D0EF57-110C-4397-93BD-26266D7F91CA}">
      <dsp:nvSpPr>
        <dsp:cNvPr id="0" name=""/>
        <dsp:cNvSpPr/>
      </dsp:nvSpPr>
      <dsp:spPr>
        <a:xfrm>
          <a:off x="177630" y="713827"/>
          <a:ext cx="1535783" cy="15357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51C08-7A27-4312-940D-6F203D432558}">
      <dsp:nvSpPr>
        <dsp:cNvPr id="0" name=""/>
        <dsp:cNvSpPr/>
      </dsp:nvSpPr>
      <dsp:spPr>
        <a:xfrm>
          <a:off x="790819" y="-106755"/>
          <a:ext cx="1655883" cy="165588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Wingdings" charset="0"/>
              <a:buNone/>
              <a:defRPr sz="1200">
                <a:latin typeface="Verdan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FAB759-CD42-4B1A-853D-0530C3BC9AA7}" type="datetime1">
              <a:rPr lang="en-US"/>
              <a:pPr/>
              <a:t>3/27/2014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Wingdings" charset="0"/>
              <a:buNone/>
              <a:defRPr sz="1200">
                <a:latin typeface="Verdan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7128505-EECE-44E4-A0BA-3492625BBA1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346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7FDA0269-1B2A-4908-80D5-11EA9E82E91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01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sisizane logo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76800" y="709613"/>
            <a:ext cx="36464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n initiative.1 logo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4538" y="5713413"/>
            <a:ext cx="774223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815" y="1839433"/>
            <a:ext cx="5876175" cy="1793544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4895" y="3690235"/>
            <a:ext cx="5301682" cy="977457"/>
          </a:xfrm>
        </p:spPr>
        <p:txBody>
          <a:bodyPr/>
          <a:lstStyle>
            <a:lvl1pPr marL="0" indent="0">
              <a:lnSpc>
                <a:spcPct val="120000"/>
              </a:lnSpc>
              <a:buFont typeface="Wingdings" charset="0"/>
              <a:buNone/>
              <a:defRPr sz="2400">
                <a:solidFill>
                  <a:schemeClr val="accent2"/>
                </a:solidFill>
                <a:latin typeface="Trebuchet MS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73100" y="5002213"/>
            <a:ext cx="2133600" cy="25717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100">
                <a:solidFill>
                  <a:srgbClr val="80808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2046" y="1268413"/>
            <a:ext cx="8639908" cy="5040312"/>
          </a:xfrm>
        </p:spPr>
        <p:txBody>
          <a:bodyPr/>
          <a:lstStyle/>
          <a:p>
            <a:pPr lvl="0"/>
            <a:endParaRPr lang="en-ZA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2582" y="6561138"/>
            <a:ext cx="259373" cy="2968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B924A-2328-488A-A1E4-63C7158741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43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Clr>
                <a:schemeClr val="accent2"/>
              </a:buClr>
              <a:defRPr sz="18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180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180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80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1254125" indent="-2651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Verdana" pitchFamily="34" charset="0"/>
              <a:buChar char="–"/>
              <a:defRPr sz="180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919806"/>
            <a:ext cx="3800475" cy="3724846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254125" indent="-2651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Verdana" pitchFamily="34" charset="0"/>
              <a:buChar char="–"/>
              <a:defRPr sz="1600"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919806"/>
            <a:ext cx="3802062" cy="3724846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1254125" indent="-2651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Verdana" pitchFamily="34" charset="0"/>
              <a:buChar char="–"/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403200"/>
            <a:ext cx="5580000" cy="1015663"/>
          </a:xfrm>
        </p:spPr>
        <p:txBody>
          <a:bodyPr anchor="t">
            <a:spAutoFit/>
          </a:bodyPr>
          <a:lstStyle>
            <a:lvl1pPr algn="l">
              <a:defRPr sz="3000" b="1" cap="all" baseline="0"/>
            </a:lvl1pPr>
          </a:lstStyle>
          <a:p>
            <a:r>
              <a:rPr lang="en-US" dirty="0" smtClean="0"/>
              <a:t>First word normal rest in bold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000" y="1602000"/>
            <a:ext cx="7200000" cy="361637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All in sentence case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000" y="6598800"/>
            <a:ext cx="432000" cy="216000"/>
          </a:xfrm>
          <a:prstGeom prst="rect">
            <a:avLst/>
          </a:prstGeom>
        </p:spPr>
        <p:txBody>
          <a:bodyPr/>
          <a:lstStyle/>
          <a:p>
            <a:fld id="{E550248B-59BC-41A3-97F6-8FBD601C106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43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2046" y="1268413"/>
            <a:ext cx="8639908" cy="5040312"/>
          </a:xfrm>
        </p:spPr>
        <p:txBody>
          <a:bodyPr/>
          <a:lstStyle/>
          <a:p>
            <a:pPr lvl="0"/>
            <a:endParaRPr lang="en-ZA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32582" y="6561138"/>
            <a:ext cx="259373" cy="2968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B924A-2328-488A-A1E4-63C7158741F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843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sisizane logo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76800" y="709613"/>
            <a:ext cx="3646488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n initiative.1 logo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44538" y="5713413"/>
            <a:ext cx="774223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4815" y="1839433"/>
            <a:ext cx="5876175" cy="1793544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4895" y="3690235"/>
            <a:ext cx="5301682" cy="977457"/>
          </a:xfrm>
        </p:spPr>
        <p:txBody>
          <a:bodyPr/>
          <a:lstStyle>
            <a:lvl1pPr marL="0" indent="0">
              <a:lnSpc>
                <a:spcPct val="120000"/>
              </a:lnSpc>
              <a:buFont typeface="Wingdings" charset="0"/>
              <a:buNone/>
              <a:defRPr sz="2400">
                <a:solidFill>
                  <a:schemeClr val="accent2"/>
                </a:solidFill>
                <a:latin typeface="Trebuchet MS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6" name="Rectangle 3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73100" y="5002213"/>
            <a:ext cx="2133600" cy="257175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100">
                <a:solidFill>
                  <a:srgbClr val="808080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Clr>
                <a:schemeClr val="accent2"/>
              </a:buClr>
              <a:defRPr sz="18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lnSpc>
                <a:spcPct val="100000"/>
              </a:lnSpc>
              <a:buClr>
                <a:schemeClr val="accent2"/>
              </a:buClr>
              <a:defRPr sz="180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180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180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1254125" indent="-2651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Verdana" pitchFamily="34" charset="0"/>
              <a:buChar char="–"/>
              <a:defRPr sz="180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6913" y="1919806"/>
            <a:ext cx="3800475" cy="3724846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1254125" indent="-2651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Verdana" pitchFamily="34" charset="0"/>
              <a:buChar char="–"/>
              <a:defRPr sz="1600"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919806"/>
            <a:ext cx="3802062" cy="3724846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accent2"/>
              </a:buClr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4pPr>
            <a:lvl5pPr marL="1254125" indent="-2651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Verdana" pitchFamily="34" charset="0"/>
              <a:buChar char="–"/>
              <a:defRPr sz="1600">
                <a:solidFill>
                  <a:schemeClr val="tx1">
                    <a:lumMod val="75000"/>
                  </a:schemeClr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403200"/>
            <a:ext cx="5580000" cy="1015663"/>
          </a:xfrm>
        </p:spPr>
        <p:txBody>
          <a:bodyPr anchor="t">
            <a:spAutoFit/>
          </a:bodyPr>
          <a:lstStyle>
            <a:lvl1pPr algn="l">
              <a:defRPr sz="3000" b="1" cap="all" baseline="0"/>
            </a:lvl1pPr>
          </a:lstStyle>
          <a:p>
            <a:r>
              <a:rPr lang="en-US" dirty="0" smtClean="0"/>
              <a:t>First word normal rest in bold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0000" y="1602000"/>
            <a:ext cx="7200000" cy="361637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All in sentence case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60000" y="6598800"/>
            <a:ext cx="432000" cy="216000"/>
          </a:xfrm>
          <a:prstGeom prst="rect">
            <a:avLst/>
          </a:prstGeom>
        </p:spPr>
        <p:txBody>
          <a:bodyPr/>
          <a:lstStyle/>
          <a:p>
            <a:fld id="{E550248B-59BC-41A3-97F6-8FBD601C106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43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an initiative.2 logo smaller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00040" y="5778500"/>
            <a:ext cx="8640000" cy="88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638" y="354013"/>
            <a:ext cx="8640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1279525"/>
            <a:ext cx="864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30" name="Picture 2" descr="masisizane logo smaller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35675" y="42863"/>
            <a:ext cx="288925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2"/>
          <p:cNvPicPr>
            <a:picLocks noChangeAspect="1" noChangeArrowheads="1"/>
          </p:cNvPicPr>
          <p:nvPr/>
        </p:nvPicPr>
        <p:blipFill>
          <a:blip r:embed="rId9" cstate="screen">
            <a:duotone>
              <a:srgbClr val="808080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271900" y="978347"/>
            <a:ext cx="8640000" cy="17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6" r:id="rId2"/>
    <p:sldLayoutId id="2147483777" r:id="rId3"/>
    <p:sldLayoutId id="2147483780" r:id="rId4"/>
    <p:sldLayoutId id="2147483783" r:id="rId5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rebuchet MS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rebuchet MS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rebuchet MS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rebuchet MS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8765"/>
          </a:solidFill>
          <a:latin typeface="Trebuchet MS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8765"/>
          </a:solidFill>
          <a:latin typeface="Trebuchet MS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8765"/>
          </a:solidFill>
          <a:latin typeface="Trebuchet MS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8765"/>
          </a:solidFill>
          <a:latin typeface="Trebuchet MS" charset="0"/>
          <a:ea typeface="ＭＳ Ｐゴシック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ts val="600"/>
        </a:spcAft>
        <a:buClr>
          <a:schemeClr val="accent2"/>
        </a:buClr>
        <a:buFont typeface="Lucida Grande" pitchFamily="-84" charset="0"/>
        <a:buChar char="￭"/>
        <a:defRPr>
          <a:solidFill>
            <a:srgbClr val="262626"/>
          </a:solidFill>
          <a:latin typeface="+mj-lt"/>
          <a:ea typeface="MS PGothic" pitchFamily="34" charset="-128"/>
          <a:cs typeface="+mn-cs"/>
        </a:defRPr>
      </a:lvl1pPr>
      <a:lvl2pPr marL="542925" indent="-277813" algn="l" rtl="0" eaLnBrk="0" fontAlgn="base" hangingPunct="0">
        <a:spcBef>
          <a:spcPct val="0"/>
        </a:spcBef>
        <a:spcAft>
          <a:spcPts val="600"/>
        </a:spcAft>
        <a:buClr>
          <a:schemeClr val="accent2"/>
        </a:buClr>
        <a:buFont typeface="Verdana" pitchFamily="34" charset="0"/>
        <a:buChar char="–"/>
        <a:defRPr>
          <a:solidFill>
            <a:srgbClr val="262626"/>
          </a:solidFill>
          <a:latin typeface="+mj-lt"/>
          <a:ea typeface="Arial" charset="0"/>
          <a:cs typeface="+mn-cs"/>
        </a:defRPr>
      </a:lvl2pPr>
      <a:lvl3pPr marL="808038" indent="-265113" algn="l" rtl="0" eaLnBrk="0" fontAlgn="base" hangingPunct="0">
        <a:spcBef>
          <a:spcPct val="0"/>
        </a:spcBef>
        <a:spcAft>
          <a:spcPts val="600"/>
        </a:spcAft>
        <a:buClr>
          <a:schemeClr val="accent2"/>
        </a:buClr>
        <a:buFont typeface="Verdana" pitchFamily="34" charset="0"/>
        <a:buChar char="–"/>
        <a:defRPr>
          <a:solidFill>
            <a:srgbClr val="262626"/>
          </a:solidFill>
          <a:latin typeface="+mj-lt"/>
          <a:ea typeface="Arial" charset="0"/>
          <a:cs typeface="+mn-cs"/>
        </a:defRPr>
      </a:lvl3pPr>
      <a:lvl4pPr marL="989013" indent="-180975" algn="l" rtl="0" eaLnBrk="0" fontAlgn="base" hangingPunct="0">
        <a:spcBef>
          <a:spcPct val="0"/>
        </a:spcBef>
        <a:spcAft>
          <a:spcPts val="600"/>
        </a:spcAft>
        <a:buClr>
          <a:schemeClr val="accent2"/>
        </a:buClr>
        <a:buFont typeface="Verdana" pitchFamily="34" charset="0"/>
        <a:buChar char="–"/>
        <a:defRPr>
          <a:solidFill>
            <a:srgbClr val="262626"/>
          </a:solidFill>
          <a:latin typeface="+mj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an initiative.2 logo smaller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00040" y="5778500"/>
            <a:ext cx="8640000" cy="88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638" y="354013"/>
            <a:ext cx="8640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925" y="1279525"/>
            <a:ext cx="864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30" name="Picture 2" descr="masisizane logo smaller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35675" y="42863"/>
            <a:ext cx="2889250" cy="73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2"/>
          <p:cNvPicPr>
            <a:picLocks noChangeAspect="1" noChangeArrowheads="1"/>
          </p:cNvPicPr>
          <p:nvPr/>
        </p:nvPicPr>
        <p:blipFill>
          <a:blip r:embed="rId9" cstate="screen">
            <a:duotone>
              <a:srgbClr val="808080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271900" y="978347"/>
            <a:ext cx="8640000" cy="17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</p:sldLayoutIdLst>
  <p:transition spd="med"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accent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rebuchet MS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rebuchet MS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rebuchet MS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Trebuchet MS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8765"/>
          </a:solidFill>
          <a:latin typeface="Trebuchet MS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8765"/>
          </a:solidFill>
          <a:latin typeface="Trebuchet MS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8765"/>
          </a:solidFill>
          <a:latin typeface="Trebuchet MS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8765"/>
          </a:solidFill>
          <a:latin typeface="Trebuchet MS" charset="0"/>
          <a:ea typeface="ＭＳ Ｐゴシック" charset="0"/>
          <a:cs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ts val="600"/>
        </a:spcAft>
        <a:buClr>
          <a:schemeClr val="accent2"/>
        </a:buClr>
        <a:buFont typeface="Lucida Grande" pitchFamily="-84" charset="0"/>
        <a:buChar char="￭"/>
        <a:defRPr>
          <a:solidFill>
            <a:srgbClr val="262626"/>
          </a:solidFill>
          <a:latin typeface="+mj-lt"/>
          <a:ea typeface="MS PGothic" pitchFamily="34" charset="-128"/>
          <a:cs typeface="+mn-cs"/>
        </a:defRPr>
      </a:lvl1pPr>
      <a:lvl2pPr marL="542925" indent="-277813" algn="l" rtl="0" eaLnBrk="0" fontAlgn="base" hangingPunct="0">
        <a:spcBef>
          <a:spcPct val="0"/>
        </a:spcBef>
        <a:spcAft>
          <a:spcPts val="600"/>
        </a:spcAft>
        <a:buClr>
          <a:schemeClr val="accent2"/>
        </a:buClr>
        <a:buFont typeface="Verdana" pitchFamily="34" charset="0"/>
        <a:buChar char="–"/>
        <a:defRPr>
          <a:solidFill>
            <a:srgbClr val="262626"/>
          </a:solidFill>
          <a:latin typeface="+mj-lt"/>
          <a:ea typeface="Arial" charset="0"/>
          <a:cs typeface="+mn-cs"/>
        </a:defRPr>
      </a:lvl2pPr>
      <a:lvl3pPr marL="808038" indent="-265113" algn="l" rtl="0" eaLnBrk="0" fontAlgn="base" hangingPunct="0">
        <a:spcBef>
          <a:spcPct val="0"/>
        </a:spcBef>
        <a:spcAft>
          <a:spcPts val="600"/>
        </a:spcAft>
        <a:buClr>
          <a:schemeClr val="accent2"/>
        </a:buClr>
        <a:buFont typeface="Verdana" pitchFamily="34" charset="0"/>
        <a:buChar char="–"/>
        <a:defRPr>
          <a:solidFill>
            <a:srgbClr val="262626"/>
          </a:solidFill>
          <a:latin typeface="+mj-lt"/>
          <a:ea typeface="Arial" charset="0"/>
          <a:cs typeface="+mn-cs"/>
        </a:defRPr>
      </a:lvl3pPr>
      <a:lvl4pPr marL="989013" indent="-180975" algn="l" rtl="0" eaLnBrk="0" fontAlgn="base" hangingPunct="0">
        <a:spcBef>
          <a:spcPct val="0"/>
        </a:spcBef>
        <a:spcAft>
          <a:spcPts val="600"/>
        </a:spcAft>
        <a:buClr>
          <a:schemeClr val="accent2"/>
        </a:buClr>
        <a:buFont typeface="Verdana" pitchFamily="34" charset="0"/>
        <a:buChar char="–"/>
        <a:defRPr>
          <a:solidFill>
            <a:srgbClr val="262626"/>
          </a:solidFill>
          <a:latin typeface="+mj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2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Nmbatha@oldmutual.com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224213"/>
            <a:ext cx="4364038" cy="6080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latin typeface="Trebuchet MS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1690" y="2265527"/>
            <a:ext cx="5295331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OLD MUTUAL AGENCY FRANCHISE DIVISION</a:t>
            </a:r>
          </a:p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27 March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2014</a:t>
            </a:r>
          </a:p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BY: Nkosikhona Mbatha</a:t>
            </a:r>
          </a:p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Provincial Manager:KZN</a:t>
            </a:r>
            <a:endParaRPr lang="en-US" sz="3600" b="1" dirty="0" smtClean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7945" y="1815152"/>
            <a:ext cx="2119028" cy="315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PRIMARY AGRICULTURE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980" y="1146411"/>
            <a:ext cx="6275649" cy="506331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Simba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Mabhele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Farm </a:t>
            </a:r>
            <a:r>
              <a:rPr lang="en-US" sz="1600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Margate started in 1998. This is a 46 ha mixed farming unit that was privately bought by </a:t>
            </a:r>
            <a:r>
              <a:rPr lang="en-US" sz="1600" dirty="0" err="1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Mrs</a:t>
            </a:r>
            <a:r>
              <a:rPr lang="en-US" sz="1600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Mbalo</a:t>
            </a:r>
            <a:r>
              <a:rPr lang="en-US" sz="1600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endParaRPr lang="en-US" sz="1600" dirty="0" smtClean="0">
              <a:solidFill>
                <a:srgbClr val="33333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err="1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Mrs</a:t>
            </a:r>
            <a:r>
              <a:rPr lang="en-US" sz="1600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Mbalo</a:t>
            </a:r>
            <a:r>
              <a:rPr lang="en-US" sz="1600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resigned from her professional nursing career in 1997 to pursue full-time farming on behalf of the family.</a:t>
            </a:r>
          </a:p>
          <a:p>
            <a:pPr marL="0" indent="0">
              <a:spcAft>
                <a:spcPts val="0"/>
              </a:spcAft>
              <a:buNone/>
            </a:pPr>
            <a:endParaRPr lang="en-US" sz="1600" dirty="0" smtClean="0">
              <a:solidFill>
                <a:srgbClr val="33333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Current activities include 40 sow piggery unit with the latest feeding and rearing technology, a 2000 broiler unit with abattoir, as well as a 25 ha </a:t>
            </a:r>
            <a:r>
              <a:rPr lang="en-US" sz="1600" dirty="0" err="1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suger</a:t>
            </a:r>
            <a:r>
              <a:rPr lang="en-US" sz="1600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cane.</a:t>
            </a:r>
          </a:p>
          <a:p>
            <a:pPr marL="0" indent="0">
              <a:spcAft>
                <a:spcPts val="0"/>
              </a:spcAft>
              <a:buNone/>
            </a:pPr>
            <a:endParaRPr lang="en-US" sz="1600" dirty="0" smtClean="0">
              <a:solidFill>
                <a:srgbClr val="33333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With a loan from </a:t>
            </a:r>
            <a:r>
              <a:rPr lang="en-US" sz="1600" dirty="0" err="1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Masisizane</a:t>
            </a:r>
            <a:r>
              <a:rPr lang="en-US" sz="1600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the business is constructing a 100 sow unit.</a:t>
            </a:r>
          </a:p>
          <a:p>
            <a:pPr marL="0" indent="0">
              <a:spcAft>
                <a:spcPts val="0"/>
              </a:spcAft>
              <a:buNone/>
            </a:pPr>
            <a:endParaRPr lang="en-US" sz="1600" dirty="0" smtClean="0">
              <a:solidFill>
                <a:srgbClr val="33333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err="1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Simba</a:t>
            </a:r>
            <a:r>
              <a:rPr lang="en-US" sz="1600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600" dirty="0" err="1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Mabhele</a:t>
            </a:r>
            <a:r>
              <a:rPr lang="en-US" sz="1600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supplies two abattoirs in </a:t>
            </a:r>
            <a:r>
              <a:rPr lang="en-US" sz="1600" dirty="0" err="1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Camperdown</a:t>
            </a:r>
            <a:r>
              <a:rPr lang="en-US" sz="1600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(SALA) and </a:t>
            </a:r>
            <a:r>
              <a:rPr lang="en-US" sz="1600" dirty="0" err="1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Bayensfield</a:t>
            </a:r>
            <a:r>
              <a:rPr lang="en-US" sz="1600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endParaRPr lang="en-US" sz="1600" dirty="0" smtClean="0">
              <a:solidFill>
                <a:srgbClr val="333333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600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enterprise is part of the </a:t>
            </a:r>
            <a:r>
              <a:rPr lang="en-US" sz="1600" dirty="0" err="1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Masisizane</a:t>
            </a:r>
            <a:r>
              <a:rPr lang="en-US" sz="1600" dirty="0" smtClean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Fund piggery cluster earmarked for the KZN South Coast Region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37363" y="2524836"/>
            <a:ext cx="2315569" cy="161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44826" y="4165168"/>
            <a:ext cx="2311372" cy="17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IMG_67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0579" y="1037229"/>
            <a:ext cx="2231411" cy="148760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150125"/>
            <a:ext cx="5875498" cy="82490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ZA" b="1" dirty="0" smtClean="0"/>
              <a:t>MATATIELE MAIZE CLUSTER</a:t>
            </a:r>
            <a:endParaRPr lang="en-ZA" b="1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992572" y="1160061"/>
          <a:ext cx="3002509" cy="3029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IMG_6612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04764" y="3780429"/>
            <a:ext cx="3189546" cy="2129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IMG_6507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09432" y="1366910"/>
            <a:ext cx="1433015" cy="214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200871" y="3508334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200" dirty="0">
                <a:latin typeface="Calibri" pitchFamily="34" charset="0"/>
              </a:rPr>
              <a:t>E </a:t>
            </a:r>
            <a:r>
              <a:rPr lang="en-US" sz="1200" dirty="0" err="1">
                <a:latin typeface="Calibri" pitchFamily="34" charset="0"/>
              </a:rPr>
              <a:t>Mohapi</a:t>
            </a:r>
            <a:endParaRPr lang="en-US" sz="1200" dirty="0">
              <a:latin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1200" dirty="0">
                <a:latin typeface="Calibri" pitchFamily="34" charset="0"/>
              </a:rPr>
              <a:t>Chairman of the Group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22627" y="1364776"/>
            <a:ext cx="36439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R9.8m approved for cluster</a:t>
            </a:r>
          </a:p>
          <a:p>
            <a:r>
              <a:rPr lang="en-US" dirty="0" smtClean="0"/>
              <a:t>1010 hectares land</a:t>
            </a:r>
          </a:p>
          <a:p>
            <a:r>
              <a:rPr lang="en-US" dirty="0" smtClean="0"/>
              <a:t>Mentorship provided</a:t>
            </a:r>
          </a:p>
          <a:p>
            <a:r>
              <a:rPr lang="en-US" dirty="0" smtClean="0"/>
              <a:t>Cluster provides learning platform mentoring one another</a:t>
            </a:r>
          </a:p>
          <a:p>
            <a:r>
              <a:rPr lang="en-US" dirty="0" smtClean="0"/>
              <a:t>Strong negotiating power</a:t>
            </a:r>
          </a:p>
          <a:p>
            <a:r>
              <a:rPr lang="en-US" dirty="0" smtClean="0"/>
              <a:t>70% success rate in first season</a:t>
            </a:r>
          </a:p>
        </p:txBody>
      </p:sp>
      <p:pic>
        <p:nvPicPr>
          <p:cNvPr id="13" name="Picture 22" descr="IMG_6650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316244" y="4226328"/>
            <a:ext cx="2535237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IMG_6485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3102734" y="4326340"/>
            <a:ext cx="2356371" cy="157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48342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SUPPLY CHAIN (</a:t>
            </a:r>
            <a:r>
              <a:rPr lang="en-ZA" b="1" dirty="0" err="1" smtClean="0"/>
              <a:t>Agri</a:t>
            </a:r>
            <a:r>
              <a:rPr lang="en-ZA" b="1" dirty="0" smtClean="0"/>
              <a:t>-Value Adding)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925" y="1160060"/>
            <a:ext cx="6166466" cy="4790363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ZA" sz="1600" dirty="0" err="1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Letlatlana</a:t>
            </a:r>
            <a:r>
              <a:rPr lang="en-ZA" sz="16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Primary Co-operative </a:t>
            </a:r>
            <a:r>
              <a:rPr lang="en-Z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forms part of a turnkey business operation in the production of </a:t>
            </a:r>
            <a:r>
              <a:rPr lang="en-ZA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vermicast</a:t>
            </a:r>
            <a:r>
              <a:rPr lang="en-Z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using earthworms that produce organic fertiliser.</a:t>
            </a:r>
          </a:p>
          <a:p>
            <a:pPr marL="0" indent="0">
              <a:spcAft>
                <a:spcPts val="0"/>
              </a:spcAft>
              <a:buNone/>
            </a:pPr>
            <a:endParaRPr lang="en-ZA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Z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There are 8 members in this co-op that hails from the reclaimed land belonging to the </a:t>
            </a:r>
            <a:r>
              <a:rPr lang="en-ZA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Bakubung</a:t>
            </a:r>
            <a:r>
              <a:rPr lang="en-Z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tribe in the Boons area of North West.</a:t>
            </a:r>
          </a:p>
          <a:p>
            <a:pPr marL="0" indent="0">
              <a:spcAft>
                <a:spcPts val="0"/>
              </a:spcAft>
              <a:buNone/>
            </a:pPr>
            <a:endParaRPr lang="en-ZA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Z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Employing an extra 8 part time workers.</a:t>
            </a:r>
          </a:p>
          <a:p>
            <a:pPr marL="0" indent="0">
              <a:spcAft>
                <a:spcPts val="0"/>
              </a:spcAft>
              <a:buNone/>
            </a:pP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ZA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Masisizane</a:t>
            </a:r>
            <a:r>
              <a:rPr lang="en-Z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Fund provided loan finance to </a:t>
            </a:r>
            <a:r>
              <a:rPr lang="en-ZA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Letlatlana</a:t>
            </a:r>
            <a:r>
              <a:rPr lang="en-Z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 start up the earthworm fertiliser business.</a:t>
            </a:r>
          </a:p>
          <a:p>
            <a:pPr marL="0" indent="0">
              <a:spcAft>
                <a:spcPts val="0"/>
              </a:spcAft>
              <a:buNone/>
            </a:pPr>
            <a:endParaRPr lang="en-ZA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Z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Secured markets with </a:t>
            </a:r>
            <a:r>
              <a:rPr lang="en-ZA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Vermi</a:t>
            </a:r>
            <a:r>
              <a:rPr lang="en-Z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Trade supplying to local and international markets.</a:t>
            </a:r>
          </a:p>
          <a:p>
            <a:pPr marL="0" indent="0">
              <a:spcAft>
                <a:spcPts val="0"/>
              </a:spcAft>
              <a:buNone/>
            </a:pPr>
            <a:endParaRPr lang="en-ZA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ZA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Letlatlana</a:t>
            </a:r>
            <a:r>
              <a:rPr lang="en-Z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co-op is part of the </a:t>
            </a:r>
            <a:r>
              <a:rPr lang="en-ZA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Masisizane</a:t>
            </a:r>
            <a:r>
              <a:rPr lang="en-Z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Fund initiative of creating </a:t>
            </a:r>
            <a:r>
              <a:rPr lang="en-ZA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agri</a:t>
            </a:r>
            <a:r>
              <a:rPr lang="en-Z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-clusters in rural South Africa, plugging local economic leakages.</a:t>
            </a: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72323" y="1217766"/>
            <a:ext cx="2189540" cy="175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IMG_0119-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72022" y="3046705"/>
            <a:ext cx="1939715" cy="2909573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MANUFACTURING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925" y="1255594"/>
            <a:ext cx="5797976" cy="469482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ZA" sz="1600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CTU’s Manufacturing Co-operative </a:t>
            </a:r>
            <a:r>
              <a:rPr lang="en-Z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was established in 2008 by three women </a:t>
            </a:r>
            <a:r>
              <a:rPr lang="en-ZA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Nonhlanhla</a:t>
            </a:r>
            <a:r>
              <a:rPr lang="en-Z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ZA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Mphachoe</a:t>
            </a:r>
            <a:r>
              <a:rPr lang="en-Z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ZA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Nontokozo</a:t>
            </a:r>
            <a:r>
              <a:rPr lang="en-Z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ZA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Ngcobo</a:t>
            </a:r>
            <a:r>
              <a:rPr lang="en-Z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ZA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Busisiwe</a:t>
            </a:r>
            <a:r>
              <a:rPr lang="en-Z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ZA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Bhengu</a:t>
            </a:r>
            <a:r>
              <a:rPr lang="en-Z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Gauteng.</a:t>
            </a:r>
          </a:p>
          <a:p>
            <a:pPr marL="0" indent="0">
              <a:spcAft>
                <a:spcPts val="0"/>
              </a:spcAft>
              <a:buNone/>
            </a:pPr>
            <a:endParaRPr lang="en-ZA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Z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Manufacturing fully guaranteed products: hospital linen; apparel/attire; uniforms; corporate and personal protective clothing.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Z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ZA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Nonhlanhla</a:t>
            </a:r>
            <a:r>
              <a:rPr lang="en-Z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and </a:t>
            </a:r>
            <a:r>
              <a:rPr lang="en-ZA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Busisiwe</a:t>
            </a:r>
            <a:r>
              <a:rPr lang="en-Z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were professional nurses who saw an opportunity to supply hospitals with apparel. They resigned and went for business training to turn their idea into reality.</a:t>
            </a:r>
          </a:p>
          <a:p>
            <a:pPr marL="0" indent="0">
              <a:spcAft>
                <a:spcPts val="0"/>
              </a:spcAft>
              <a:buNone/>
            </a:pPr>
            <a:endParaRPr lang="en-ZA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Z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business has created 56 employment opportunities for disadvantaged women in Gauteng.</a:t>
            </a:r>
          </a:p>
          <a:p>
            <a:pPr marL="0" indent="0">
              <a:spcAft>
                <a:spcPts val="0"/>
              </a:spcAft>
              <a:buNone/>
            </a:pPr>
            <a:endParaRPr lang="en-ZA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Z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2013, CTU received loan funding from </a:t>
            </a:r>
            <a:r>
              <a:rPr lang="en-ZA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Masisizane</a:t>
            </a:r>
            <a:r>
              <a:rPr lang="en-ZA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to ensure their fulfilment of contracts with the Gauteng Department of Health. </a:t>
            </a:r>
            <a:endParaRPr lang="en-US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39065" y="1155724"/>
            <a:ext cx="2735748" cy="206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2608" y="3466531"/>
            <a:ext cx="2812086" cy="210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38" y="150125"/>
            <a:ext cx="5875498" cy="82490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ZA" b="1" dirty="0" smtClean="0"/>
              <a:t>BLACK SUNSHINE GROUP t/a TEXIES FISH  &amp; CHIPS - Franchising</a:t>
            </a:r>
            <a:endParaRPr lang="en-ZA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0252" y="1173707"/>
            <a:ext cx="4995079" cy="305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Texies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 Fish &amp; Chips franchise in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Phillipi</a:t>
            </a:r>
            <a:endParaRPr lang="en-US" dirty="0" smtClean="0">
              <a:solidFill>
                <a:schemeClr val="tx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</a:pPr>
            <a:endParaRPr lang="en-US" dirty="0" smtClean="0">
              <a:solidFill>
                <a:schemeClr val="tx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Young male opened shop in his community</a:t>
            </a:r>
          </a:p>
          <a:p>
            <a:pPr>
              <a:spcBef>
                <a:spcPts val="0"/>
              </a:spcBef>
            </a:pPr>
            <a:endParaRPr lang="en-US" dirty="0" smtClean="0">
              <a:solidFill>
                <a:schemeClr val="tx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Employs five people</a:t>
            </a:r>
          </a:p>
          <a:p>
            <a:pPr>
              <a:spcBef>
                <a:spcPts val="0"/>
              </a:spcBef>
            </a:pPr>
            <a:endParaRPr lang="en-US" dirty="0" smtClean="0">
              <a:solidFill>
                <a:schemeClr val="tx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Experiencing challenges with landlords and security/break-ins/armed robbery</a:t>
            </a:r>
          </a:p>
          <a:p>
            <a:pPr>
              <a:spcBef>
                <a:spcPts val="0"/>
              </a:spcBef>
            </a:pPr>
            <a:endParaRPr lang="en-US" dirty="0" smtClean="0">
              <a:solidFill>
                <a:schemeClr val="tx1">
                  <a:lumMod val="75000"/>
                </a:schemeClr>
              </a:solidFill>
              <a:ea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  <a:ea typeface="Verdana" pitchFamily="34" charset="0"/>
                <a:cs typeface="Verdana" pitchFamily="34" charset="0"/>
              </a:rPr>
              <a:t>Still talking about opening another shop in two years time</a:t>
            </a:r>
          </a:p>
          <a:p>
            <a:endParaRPr lang="en-US" sz="1400" dirty="0" smtClean="0"/>
          </a:p>
        </p:txBody>
      </p:sp>
      <p:pic>
        <p:nvPicPr>
          <p:cNvPr id="8" name="Picture 7" descr="Clients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94338" y="4039738"/>
            <a:ext cx="2823706" cy="1883390"/>
          </a:xfrm>
          <a:prstGeom prst="rect">
            <a:avLst/>
          </a:prstGeom>
        </p:spPr>
      </p:pic>
      <p:pic>
        <p:nvPicPr>
          <p:cNvPr id="9" name="Picture 8" descr="Counte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93576" y="4053385"/>
            <a:ext cx="2831101" cy="1888322"/>
          </a:xfrm>
          <a:prstGeom prst="rect">
            <a:avLst/>
          </a:prstGeom>
        </p:spPr>
      </p:pic>
      <p:pic>
        <p:nvPicPr>
          <p:cNvPr id="10" name="Picture 9" descr="Mmathebe_Phiwo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6603" y="4057409"/>
            <a:ext cx="2817675" cy="1879368"/>
          </a:xfrm>
          <a:prstGeom prst="rect">
            <a:avLst/>
          </a:prstGeom>
        </p:spPr>
      </p:pic>
      <p:pic>
        <p:nvPicPr>
          <p:cNvPr id="11" name="Picture 10" descr="Phiwo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50684" y="1433016"/>
            <a:ext cx="3539866" cy="236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342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COMMITTEE</a:t>
            </a:r>
            <a:endParaRPr lang="en-US" dirty="0"/>
          </a:p>
        </p:txBody>
      </p:sp>
      <p:pic>
        <p:nvPicPr>
          <p:cNvPr id="5" name="Picture 4" descr="Simpiw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098" y="2029005"/>
            <a:ext cx="1537610" cy="2304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G_53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5245" y="2050576"/>
            <a:ext cx="1521724" cy="2282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1" descr="C:\Users\Tumi\Pictures\2008-08-25 Sefolo's\Chosen\2395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4323" y="2050669"/>
            <a:ext cx="1674978" cy="2412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91319" y="4421875"/>
            <a:ext cx="2497541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Simpiwe Somdyala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Chief Executive Officer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68555" y="4437797"/>
            <a:ext cx="2497541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Lynette Bell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Chief Financial Officer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57164" y="4437797"/>
            <a:ext cx="249754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Tumi Sefolo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Head: Enterprise Finance and Development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898" y="354013"/>
            <a:ext cx="8600739" cy="593725"/>
          </a:xfrm>
        </p:spPr>
        <p:txBody>
          <a:bodyPr/>
          <a:lstStyle/>
          <a:p>
            <a:r>
              <a:rPr lang="en-US" b="1" dirty="0" smtClean="0"/>
              <a:t>MASISIZANE TEAM</a:t>
            </a:r>
            <a:endParaRPr lang="en-US" b="1" dirty="0"/>
          </a:p>
        </p:txBody>
      </p:sp>
      <p:pic>
        <p:nvPicPr>
          <p:cNvPr id="4" name="Picture 3" descr="OM Web_ (1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30304" y="1938723"/>
            <a:ext cx="5011850" cy="334296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418525"/>
              </p:ext>
            </p:extLst>
          </p:nvPr>
        </p:nvGraphicFramePr>
        <p:xfrm>
          <a:off x="573207" y="1214652"/>
          <a:ext cx="7806518" cy="5029899"/>
        </p:xfrm>
        <a:graphic>
          <a:graphicData uri="http://schemas.openxmlformats.org/drawingml/2006/table">
            <a:tbl>
              <a:tblPr/>
              <a:tblGrid>
                <a:gridCol w="3111689"/>
                <a:gridCol w="4694829"/>
              </a:tblGrid>
              <a:tr h="47674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Kwa</a:t>
                      </a:r>
                      <a:r>
                        <a:rPr lang="en-US" sz="12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-Zulu Natal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</a:t>
                      </a:r>
                      <a:r>
                        <a:rPr lang="en-US" sz="1200" baseline="30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Floor, Old Mutual Centre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303 West Street, 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Durban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Tel:</a:t>
                      </a:r>
                      <a:r>
                        <a:rPr lang="en-US" sz="1200" b="1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031 302 5414</a:t>
                      </a:r>
                      <a:endParaRPr lang="en-US" sz="1200" b="1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Email: </a:t>
                      </a:r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  <a:hlinkClick r:id="rId3"/>
                        </a:rPr>
                        <a:t>Nmbatha@oldmutual.com</a:t>
                      </a:r>
                      <a:endParaRPr lang="en-US" sz="1200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Eastern </a:t>
                      </a:r>
                      <a:r>
                        <a:rPr lang="en-US" sz="12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Cape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r>
                        <a:rPr lang="en-US" sz="1200" baseline="30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</a:t>
                      </a: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Floor, The Towers, Vincent Park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Devereux Avenue, East 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London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Gauteng</a:t>
                      </a:r>
                      <a:r>
                        <a:rPr lang="en-US" sz="1200" b="1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North West &amp; Free State</a:t>
                      </a:r>
                      <a:endParaRPr lang="en-US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r>
                        <a:rPr lang="en-US" sz="1200" baseline="300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nd</a:t>
                      </a: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Floor, </a:t>
                      </a:r>
                      <a:r>
                        <a:rPr lang="en-US" sz="12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Isibaya</a:t>
                      </a: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Building,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Old Mutual Square, 93 </a:t>
                      </a:r>
                      <a:r>
                        <a:rPr lang="en-US" sz="12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Grayston</a:t>
                      </a:r>
                      <a:r>
                        <a:rPr lang="en-US" sz="12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Drive,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Sandton</a:t>
                      </a:r>
                      <a:endParaRPr lang="en-US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Limpopo &amp; Mpumalanga</a:t>
                      </a:r>
                      <a:endParaRPr lang="en-US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r>
                        <a:rPr lang="en-US" sz="1200" baseline="30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th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Floor, Old Mutual Building,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70 Hans van </a:t>
                      </a:r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Rensburg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Street, </a:t>
                      </a:r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Polokwane</a:t>
                      </a:r>
                      <a:endParaRPr lang="en-US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Western Cape &amp; Northern Cape</a:t>
                      </a:r>
                      <a:endParaRPr lang="en-US" sz="12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r>
                        <a:rPr lang="en-US" sz="1200" baseline="300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nd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Floor, </a:t>
                      </a:r>
                      <a:r>
                        <a:rPr lang="en-US" sz="1200" dirty="0" err="1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Mutualpark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Jan Smuts Drive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Pinelands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5044" marR="450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3234520" y="2910315"/>
            <a:ext cx="4837824" cy="112942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latin typeface="Trebuchet MS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6979" y="1923713"/>
            <a:ext cx="2210937" cy="275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398293" y="3152632"/>
            <a:ext cx="5186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BC036"/>
                </a:solidFill>
                <a:latin typeface="Trebuchet MS" pitchFamily="34" charset="0"/>
              </a:rPr>
              <a:t>THANK YOU</a:t>
            </a:r>
            <a:endParaRPr lang="en-US" sz="4800" b="1" dirty="0">
              <a:solidFill>
                <a:srgbClr val="7BC036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7105" y="3425588"/>
            <a:ext cx="6305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3899" y="1160059"/>
            <a:ext cx="2715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Enterprise Finance</a:t>
            </a:r>
            <a:endParaRPr lang="en-US" b="1" dirty="0"/>
          </a:p>
        </p:txBody>
      </p:sp>
      <p:pic>
        <p:nvPicPr>
          <p:cNvPr id="8" name="Picture 7" descr="Sim_Mpo_Boo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0251" y="1474642"/>
            <a:ext cx="2743200" cy="1963554"/>
          </a:xfrm>
          <a:prstGeom prst="rect">
            <a:avLst/>
          </a:prstGeom>
        </p:spPr>
      </p:pic>
      <p:pic>
        <p:nvPicPr>
          <p:cNvPr id="9" name="Picture 8" descr="Mmathebe_Phiwo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38984" y="3098042"/>
            <a:ext cx="2700937" cy="1801504"/>
          </a:xfrm>
          <a:prstGeom prst="rect">
            <a:avLst/>
          </a:prstGeom>
        </p:spPr>
      </p:pic>
      <p:pic>
        <p:nvPicPr>
          <p:cNvPr id="10" name="Picture 9" descr="IMG_661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36775" y="3970362"/>
            <a:ext cx="2934270" cy="19561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29801" y="2784142"/>
            <a:ext cx="2961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Development &amp; Support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23129" y="2988860"/>
            <a:ext cx="2961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Positively impact communities and facilitate job creation in SA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74638" y="354013"/>
            <a:ext cx="8640000" cy="593725"/>
          </a:xfrm>
        </p:spPr>
        <p:txBody>
          <a:bodyPr/>
          <a:lstStyle/>
          <a:p>
            <a:r>
              <a:rPr lang="en-US" b="1" dirty="0" smtClean="0"/>
              <a:t>WHAT WE DO</a:t>
            </a:r>
            <a:endParaRPr lang="en-US" b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7481" y="1637731"/>
            <a:ext cx="6305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2137" y="1930205"/>
            <a:ext cx="7983941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Masisizane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Fund is an initiative of Old Mutual established in 2007 following the closure of the Unclaimed Share Schemes Trust and in consultation with the National Treasury of South Africa.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Masisizane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was set up as a non-profit funding company to provide loan financing and support to SMME’s.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4638" y="354013"/>
            <a:ext cx="8640000" cy="593725"/>
          </a:xfrm>
        </p:spPr>
        <p:txBody>
          <a:bodyPr/>
          <a:lstStyle/>
          <a:p>
            <a:r>
              <a:rPr lang="en-US" b="1" dirty="0" smtClean="0"/>
              <a:t>HOW DID IT START?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MANDATE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946" y="1446663"/>
            <a:ext cx="6960357" cy="3985146"/>
          </a:xfrm>
        </p:spPr>
        <p:txBody>
          <a:bodyPr/>
          <a:lstStyle/>
          <a:p>
            <a:pPr lvl="0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Employment creation, poverty eradication and reduction of inequality.</a:t>
            </a:r>
          </a:p>
          <a:p>
            <a:pPr lvl="0"/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Contribution to economic growth.</a:t>
            </a:r>
          </a:p>
          <a:p>
            <a:pPr lvl="0"/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Bias towards women, youth and disabled.</a:t>
            </a:r>
          </a:p>
          <a:p>
            <a:pPr lvl="0"/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Focus on economically under-developed areas: rural, townships and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peri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-urban areas.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BOARD OF DIRECTORS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175" y="1665027"/>
            <a:ext cx="5500047" cy="3753133"/>
          </a:xfrm>
        </p:spPr>
        <p:txBody>
          <a:bodyPr/>
          <a:lstStyle/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BM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Rapyia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(Chairman)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SH Somdyala (Chief Executive Officer)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GM Ackerman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PJ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Golesworthy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Kisten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 Robertson</a:t>
            </a: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GT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Serobe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L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Phalatse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Manjezi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WE FUND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8925" y="1279525"/>
          <a:ext cx="8640764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60191"/>
                <a:gridCol w="2160191"/>
                <a:gridCol w="2160191"/>
                <a:gridCol w="216019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IMG_661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1665" y="1419367"/>
            <a:ext cx="2038065" cy="3057098"/>
          </a:xfrm>
          <a:prstGeom prst="rect">
            <a:avLst/>
          </a:prstGeom>
        </p:spPr>
      </p:pic>
      <p:pic>
        <p:nvPicPr>
          <p:cNvPr id="6" name="Picture 5" descr="IMG_335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028574" y="1924734"/>
            <a:ext cx="3032179" cy="2021452"/>
          </a:xfrm>
          <a:prstGeom prst="rect">
            <a:avLst/>
          </a:prstGeom>
        </p:spPr>
      </p:pic>
      <p:pic>
        <p:nvPicPr>
          <p:cNvPr id="7" name="Picture 6" descr="Staff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53885" y="1596787"/>
            <a:ext cx="2089675" cy="1078173"/>
          </a:xfrm>
          <a:prstGeom prst="rect">
            <a:avLst/>
          </a:prstGeom>
        </p:spPr>
      </p:pic>
      <p:pic>
        <p:nvPicPr>
          <p:cNvPr id="8" name="Picture 7" descr="Brothers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28236" y="2800642"/>
            <a:ext cx="2141054" cy="165073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837528" y="1321061"/>
            <a:ext cx="2012223" cy="1838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63017" y="3193574"/>
            <a:ext cx="1980732" cy="125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86602" y="5027304"/>
          <a:ext cx="8639032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9758"/>
                <a:gridCol w="2159758"/>
                <a:gridCol w="2159758"/>
                <a:gridCol w="215975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Agriculture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Manufacturing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Retail</a:t>
                      </a:r>
                      <a:r>
                        <a:rPr lang="en-US" baseline="0" dirty="0" smtClean="0"/>
                        <a:t> Services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Supply Chain Dev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OFFERINGS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4275" y="1282890"/>
            <a:ext cx="7601803" cy="447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Agriculture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Grain and vegetable crops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Livestock  - breeding and sale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Implements and equipment</a:t>
            </a:r>
          </a:p>
          <a:p>
            <a:endParaRPr lang="en-US" dirty="0" smtClean="0"/>
          </a:p>
          <a:p>
            <a:r>
              <a:rPr lang="en-US" b="1" dirty="0" smtClean="0"/>
              <a:t>Manufacturing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Working Capital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Equipment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b="1" dirty="0" smtClean="0"/>
              <a:t>Retail Financing/Franchising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Working Capital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Equipment</a:t>
            </a:r>
          </a:p>
          <a:p>
            <a:endParaRPr lang="en-US" dirty="0" smtClean="0"/>
          </a:p>
          <a:p>
            <a:r>
              <a:rPr lang="en-US" b="1" dirty="0" smtClean="0"/>
              <a:t>Supply Chain Development</a:t>
            </a:r>
          </a:p>
          <a:p>
            <a:r>
              <a:rPr lang="en-US" dirty="0" smtClean="0"/>
              <a:t>Contract finance – revolving contract financing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OFFERING INCLUDES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2263" y="1487607"/>
            <a:ext cx="7833815" cy="3988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Pricing varies between prime -5% and +5%</a:t>
            </a:r>
          </a:p>
          <a:p>
            <a:pPr algn="ctr"/>
            <a:r>
              <a:rPr lang="en-US" sz="1800" dirty="0" smtClean="0"/>
              <a:t>Supply chain finance can go up to +8%</a:t>
            </a:r>
          </a:p>
          <a:p>
            <a:pPr algn="ctr"/>
            <a:r>
              <a:rPr lang="en-US" sz="1800" dirty="0" smtClean="0"/>
              <a:t>Pricing is informed by rate of recovery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b="1" dirty="0" smtClean="0"/>
              <a:t>Risk mitigations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Seasonal or cyclical reviews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Off take agreements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Crop insurance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Asset insurance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Cession of contract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DISBURSEMENTS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28048" y="1856097"/>
            <a:ext cx="7410735" cy="2517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R76.2m end of 2013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124 active loans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1 746 job opportunities fluctuating between seasons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Impairments on the new book (2012 to 2013) were at 25%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Old Mutual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765"/>
      </a:accent1>
      <a:accent2>
        <a:srgbClr val="8CC63F"/>
      </a:accent2>
      <a:accent3>
        <a:srgbClr val="808080"/>
      </a:accent3>
      <a:accent4>
        <a:srgbClr val="9B8769"/>
      </a:accent4>
      <a:accent5>
        <a:srgbClr val="00A167"/>
      </a:accent5>
      <a:accent6>
        <a:srgbClr val="BDE296"/>
      </a:accent6>
      <a:hlink>
        <a:srgbClr val="0070C0"/>
      </a:hlink>
      <a:folHlink>
        <a:srgbClr val="69962C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20000"/>
            <a:lumOff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R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6EAB24"/>
          </a:buClr>
          <a:buSzTx/>
          <a:buFont typeface="Wingdings" pitchFamily="2" charset="2"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chemeClr val="accent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6EAB24"/>
          </a:buClr>
          <a:buSzTx/>
          <a:buFont typeface="Wingdings" charset="0"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4D4D4D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Old Mutual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765"/>
      </a:accent1>
      <a:accent2>
        <a:srgbClr val="8CC63F"/>
      </a:accent2>
      <a:accent3>
        <a:srgbClr val="808080"/>
      </a:accent3>
      <a:accent4>
        <a:srgbClr val="9B8769"/>
      </a:accent4>
      <a:accent5>
        <a:srgbClr val="00A167"/>
      </a:accent5>
      <a:accent6>
        <a:srgbClr val="BDE296"/>
      </a:accent6>
      <a:hlink>
        <a:srgbClr val="0070C0"/>
      </a:hlink>
      <a:folHlink>
        <a:srgbClr val="69962C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20000"/>
            <a:lumOff val="80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R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6EAB24"/>
          </a:buClr>
          <a:buSzTx/>
          <a:buFont typeface="Wingdings" pitchFamily="2" charset="2"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chemeClr val="accent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33363" marR="0" indent="-2333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6EAB24"/>
          </a:buClr>
          <a:buSzTx/>
          <a:buFont typeface="Wingdings" charset="0"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rgbClr val="4D4D4D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9874</TotalTime>
  <Words>818</Words>
  <Application>Microsoft Office PowerPoint</Application>
  <PresentationFormat>On-screen Show (4:3)</PresentationFormat>
  <Paragraphs>173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1_Default Design</vt:lpstr>
      <vt:lpstr>PowerPoint Presentation</vt:lpstr>
      <vt:lpstr>WHAT WE DO</vt:lpstr>
      <vt:lpstr>HOW DID IT START?</vt:lpstr>
      <vt:lpstr>MANDATE</vt:lpstr>
      <vt:lpstr>BOARD OF DIRECTORS</vt:lpstr>
      <vt:lpstr>WHAT WE FUND</vt:lpstr>
      <vt:lpstr>OFFERINGS</vt:lpstr>
      <vt:lpstr>OFFERING INCLUDES</vt:lpstr>
      <vt:lpstr>DISBURSEMENTS</vt:lpstr>
      <vt:lpstr>PRIMARY AGRICULTURE </vt:lpstr>
      <vt:lpstr>MATATIELE MAIZE CLUSTER</vt:lpstr>
      <vt:lpstr>SUPPLY CHAIN (Agri-Value Adding)</vt:lpstr>
      <vt:lpstr>MANUFACTURING</vt:lpstr>
      <vt:lpstr>BLACK SUNSHINE GROUP t/a TEXIES FISH  &amp; CHIPS - Franchising</vt:lpstr>
      <vt:lpstr>EXECUTIVE COMMITTEE</vt:lpstr>
      <vt:lpstr>MASISIZANE TEAM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Sigal Chiles</dc:creator>
  <cp:lastModifiedBy>Mbatha Nkosikhona</cp:lastModifiedBy>
  <cp:revision>445</cp:revision>
  <cp:lastPrinted>2012-10-19T11:51:01Z</cp:lastPrinted>
  <dcterms:created xsi:type="dcterms:W3CDTF">2010-05-12T18:42:31Z</dcterms:created>
  <dcterms:modified xsi:type="dcterms:W3CDTF">2014-03-27T12:39:15Z</dcterms:modified>
</cp:coreProperties>
</file>