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59" r:id="rId4"/>
    <p:sldId id="260" r:id="rId5"/>
    <p:sldId id="321" r:id="rId6"/>
    <p:sldId id="369" r:id="rId7"/>
    <p:sldId id="370" r:id="rId8"/>
    <p:sldId id="331" r:id="rId9"/>
    <p:sldId id="361" r:id="rId10"/>
    <p:sldId id="358" r:id="rId11"/>
    <p:sldId id="360" r:id="rId12"/>
    <p:sldId id="332" r:id="rId13"/>
    <p:sldId id="362" r:id="rId14"/>
    <p:sldId id="363" r:id="rId15"/>
    <p:sldId id="375" r:id="rId16"/>
    <p:sldId id="367" r:id="rId17"/>
    <p:sldId id="364" r:id="rId18"/>
    <p:sldId id="365" r:id="rId19"/>
    <p:sldId id="368" r:id="rId20"/>
    <p:sldId id="373" r:id="rId21"/>
    <p:sldId id="356" r:id="rId22"/>
    <p:sldId id="374" r:id="rId23"/>
    <p:sldId id="372" r:id="rId24"/>
    <p:sldId id="347" r:id="rId25"/>
    <p:sldId id="371" r:id="rId26"/>
  </p:sldIdLst>
  <p:sldSz cx="10131425" cy="7599363"/>
  <p:notesSz cx="9296400" cy="7010400"/>
  <p:defaultTextStyle>
    <a:defPPr>
      <a:defRPr lang="en-US"/>
    </a:defPPr>
    <a:lvl1pPr algn="l" defTabSz="497137" rtl="0" fontAlgn="base">
      <a:spcBef>
        <a:spcPct val="0"/>
      </a:spcBef>
      <a:spcAft>
        <a:spcPct val="0"/>
      </a:spcAft>
      <a:defRPr kern="1200">
        <a:solidFill>
          <a:schemeClr val="tx1"/>
        </a:solidFill>
        <a:latin typeface="Lucida Grande" pitchFamily="97" charset="0"/>
        <a:ea typeface="Geneva" pitchFamily="97" charset="0"/>
        <a:cs typeface="Geneva" pitchFamily="97" charset="0"/>
      </a:defRPr>
    </a:lvl1pPr>
    <a:lvl2pPr marL="497137" algn="l" defTabSz="497137" rtl="0" fontAlgn="base">
      <a:spcBef>
        <a:spcPct val="0"/>
      </a:spcBef>
      <a:spcAft>
        <a:spcPct val="0"/>
      </a:spcAft>
      <a:defRPr kern="1200">
        <a:solidFill>
          <a:schemeClr val="tx1"/>
        </a:solidFill>
        <a:latin typeface="Lucida Grande" pitchFamily="97" charset="0"/>
        <a:ea typeface="Geneva" pitchFamily="97" charset="0"/>
        <a:cs typeface="Geneva" pitchFamily="97" charset="0"/>
      </a:defRPr>
    </a:lvl2pPr>
    <a:lvl3pPr marL="994276" algn="l" defTabSz="497137" rtl="0" fontAlgn="base">
      <a:spcBef>
        <a:spcPct val="0"/>
      </a:spcBef>
      <a:spcAft>
        <a:spcPct val="0"/>
      </a:spcAft>
      <a:defRPr kern="1200">
        <a:solidFill>
          <a:schemeClr val="tx1"/>
        </a:solidFill>
        <a:latin typeface="Lucida Grande" pitchFamily="97" charset="0"/>
        <a:ea typeface="Geneva" pitchFamily="97" charset="0"/>
        <a:cs typeface="Geneva" pitchFamily="97" charset="0"/>
      </a:defRPr>
    </a:lvl3pPr>
    <a:lvl4pPr marL="1491412" algn="l" defTabSz="497137" rtl="0" fontAlgn="base">
      <a:spcBef>
        <a:spcPct val="0"/>
      </a:spcBef>
      <a:spcAft>
        <a:spcPct val="0"/>
      </a:spcAft>
      <a:defRPr kern="1200">
        <a:solidFill>
          <a:schemeClr val="tx1"/>
        </a:solidFill>
        <a:latin typeface="Lucida Grande" pitchFamily="97" charset="0"/>
        <a:ea typeface="Geneva" pitchFamily="97" charset="0"/>
        <a:cs typeface="Geneva" pitchFamily="97" charset="0"/>
      </a:defRPr>
    </a:lvl4pPr>
    <a:lvl5pPr marL="1988550" algn="l" defTabSz="497137" rtl="0" fontAlgn="base">
      <a:spcBef>
        <a:spcPct val="0"/>
      </a:spcBef>
      <a:spcAft>
        <a:spcPct val="0"/>
      </a:spcAft>
      <a:defRPr kern="1200">
        <a:solidFill>
          <a:schemeClr val="tx1"/>
        </a:solidFill>
        <a:latin typeface="Lucida Grande" pitchFamily="97" charset="0"/>
        <a:ea typeface="Geneva" pitchFamily="97" charset="0"/>
        <a:cs typeface="Geneva" pitchFamily="97" charset="0"/>
      </a:defRPr>
    </a:lvl5pPr>
    <a:lvl6pPr marL="2485687" algn="l" defTabSz="994276" rtl="0" eaLnBrk="1" latinLnBrk="0" hangingPunct="1">
      <a:defRPr kern="1200">
        <a:solidFill>
          <a:schemeClr val="tx1"/>
        </a:solidFill>
        <a:latin typeface="Lucida Grande" pitchFamily="97" charset="0"/>
        <a:ea typeface="Geneva" pitchFamily="97" charset="0"/>
        <a:cs typeface="Geneva" pitchFamily="97" charset="0"/>
      </a:defRPr>
    </a:lvl6pPr>
    <a:lvl7pPr marL="2982822" algn="l" defTabSz="994276" rtl="0" eaLnBrk="1" latinLnBrk="0" hangingPunct="1">
      <a:defRPr kern="1200">
        <a:solidFill>
          <a:schemeClr val="tx1"/>
        </a:solidFill>
        <a:latin typeface="Lucida Grande" pitchFamily="97" charset="0"/>
        <a:ea typeface="Geneva" pitchFamily="97" charset="0"/>
        <a:cs typeface="Geneva" pitchFamily="97" charset="0"/>
      </a:defRPr>
    </a:lvl7pPr>
    <a:lvl8pPr marL="3479962" algn="l" defTabSz="994276" rtl="0" eaLnBrk="1" latinLnBrk="0" hangingPunct="1">
      <a:defRPr kern="1200">
        <a:solidFill>
          <a:schemeClr val="tx1"/>
        </a:solidFill>
        <a:latin typeface="Lucida Grande" pitchFamily="97" charset="0"/>
        <a:ea typeface="Geneva" pitchFamily="97" charset="0"/>
        <a:cs typeface="Geneva" pitchFamily="97" charset="0"/>
      </a:defRPr>
    </a:lvl8pPr>
    <a:lvl9pPr marL="3977098" algn="l" defTabSz="994276" rtl="0" eaLnBrk="1" latinLnBrk="0" hangingPunct="1">
      <a:defRPr kern="1200">
        <a:solidFill>
          <a:schemeClr val="tx1"/>
        </a:solidFill>
        <a:latin typeface="Lucida Grande" pitchFamily="97" charset="0"/>
        <a:ea typeface="Geneva" pitchFamily="97" charset="0"/>
        <a:cs typeface="Geneva" pitchFamily="97"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scaleToFitPaper="1" frameSlides="1"/>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6" autoAdjust="0"/>
    <p:restoredTop sz="90937" autoAdjust="0"/>
  </p:normalViewPr>
  <p:slideViewPr>
    <p:cSldViewPr snapToObjects="1">
      <p:cViewPr>
        <p:scale>
          <a:sx n="52" d="100"/>
          <a:sy n="52" d="100"/>
        </p:scale>
        <p:origin x="-1512" y="-187"/>
      </p:cViewPr>
      <p:guideLst>
        <p:guide orient="horz" pos="2394"/>
        <p:guide pos="493"/>
      </p:guideLst>
    </p:cSldViewPr>
  </p:slideViewPr>
  <p:outlineViewPr>
    <p:cViewPr>
      <p:scale>
        <a:sx n="33" d="100"/>
        <a:sy n="33" d="100"/>
      </p:scale>
      <p:origin x="0" y="5888"/>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libo.bantwini\AppData\Local\Microsoft\Windows\Temporary%20Internet%20Files\Content.Outlook\ZN9H572Q\AgriZone%20Dashboard%20-%20February%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libo.bantwini\AppData\Local\Microsoft\Windows\Temporary%20Internet%20Files\Content.Outlook\ZN9H572Q\AgriZone%20Dashboard%20-%20February%20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libo.bantwini\AppData\Local\Microsoft\Windows\Temporary%20Internet%20Files\Content.Outlook\ZN9H572Q\AgriZone%20Dashboard%20-%20February%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a:t>Energy - Feb</a:t>
            </a:r>
            <a:r>
              <a:rPr lang="en-US" baseline="0"/>
              <a:t>14</a:t>
            </a:r>
            <a:endParaRPr lang="en-US"/>
          </a:p>
        </c:rich>
      </c:tx>
      <c:layout>
        <c:manualLayout>
          <c:xMode val="edge"/>
          <c:yMode val="edge"/>
          <c:x val="0.17209659843283323"/>
          <c:y val="2.7777777777777776E-2"/>
        </c:manualLayout>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'Sustainable farming initiatives'!$F$9:$G$9</c:f>
              <c:strCache>
                <c:ptCount val="2"/>
                <c:pt idx="0">
                  <c:v>Total electricity consumption (kWh)</c:v>
                </c:pt>
                <c:pt idx="1">
                  <c:v>Derived from Solar (kWh)</c:v>
                </c:pt>
              </c:strCache>
            </c:strRef>
          </c:cat>
          <c:val>
            <c:numRef>
              <c:f>'Sustainable farming initiatives'!$F$10:$G$10</c:f>
              <c:numCache>
                <c:formatCode>General</c:formatCode>
                <c:ptCount val="2"/>
                <c:pt idx="0">
                  <c:v>329819</c:v>
                </c:pt>
                <c:pt idx="1">
                  <c:v>95235.65</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a:pPr>
            <a:r>
              <a:rPr lang="en-US"/>
              <a:t>Water conservation -</a:t>
            </a:r>
            <a:r>
              <a:rPr lang="en-US" baseline="0"/>
              <a:t> Feb14</a:t>
            </a:r>
            <a:endParaRPr lang="en-US"/>
          </a:p>
        </c:rich>
      </c:tx>
      <c:layout>
        <c:manualLayout>
          <c:xMode val="edge"/>
          <c:yMode val="edge"/>
          <c:x val="5.8527361602067604E-2"/>
          <c:y val="4.8750771087491514E-3"/>
        </c:manualLayout>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'Sustainable farming initiatives'!$F$13:$G$13</c:f>
              <c:strCache>
                <c:ptCount val="2"/>
                <c:pt idx="0">
                  <c:v>Potable water used (kl)</c:v>
                </c:pt>
                <c:pt idx="1">
                  <c:v>Rainwater harvested (kl)</c:v>
                </c:pt>
              </c:strCache>
            </c:strRef>
          </c:cat>
          <c:val>
            <c:numRef>
              <c:f>'Sustainable farming initiatives'!$F$14:$G$14</c:f>
              <c:numCache>
                <c:formatCode>General</c:formatCode>
                <c:ptCount val="2"/>
                <c:pt idx="0">
                  <c:v>180</c:v>
                </c:pt>
                <c:pt idx="1">
                  <c:v>14035</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pPr>
            <a:r>
              <a:rPr lang="en-US"/>
              <a:t>Recycling - Feb14</a:t>
            </a:r>
          </a:p>
        </c:rich>
      </c:tx>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'Sustainable farming initiatives'!$F$18:$G$18</c:f>
              <c:strCache>
                <c:ptCount val="2"/>
                <c:pt idx="0">
                  <c:v>Landfill waste (tons)</c:v>
                </c:pt>
                <c:pt idx="1">
                  <c:v>Waste recycled (tons)</c:v>
                </c:pt>
              </c:strCache>
            </c:strRef>
          </c:cat>
          <c:val>
            <c:numRef>
              <c:f>'Sustainable farming initiatives'!$F$19:$G$19</c:f>
              <c:numCache>
                <c:formatCode>General</c:formatCode>
                <c:ptCount val="2"/>
                <c:pt idx="0">
                  <c:v>8920</c:v>
                </c:pt>
                <c:pt idx="1">
                  <c:v>6775</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28440" cy="3507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3"/>
            <a:ext cx="4028440" cy="350761"/>
          </a:xfrm>
          <a:prstGeom prst="rect">
            <a:avLst/>
          </a:prstGeom>
        </p:spPr>
        <p:txBody>
          <a:bodyPr vert="horz" lIns="91440" tIns="45720" rIns="91440" bIns="45720" rtlCol="0"/>
          <a:lstStyle>
            <a:lvl1pPr algn="r">
              <a:defRPr sz="1200"/>
            </a:lvl1pPr>
          </a:lstStyle>
          <a:p>
            <a:fld id="{910BF76D-9990-DB41-AA00-6D83539211F9}" type="datetimeFigureOut">
              <a:rPr lang="en-US" smtClean="0"/>
              <a:pPr/>
              <a:t>3/27/2014</a:t>
            </a:fld>
            <a:endParaRPr lang="en-US"/>
          </a:p>
        </p:txBody>
      </p:sp>
      <p:sp>
        <p:nvSpPr>
          <p:cNvPr id="4" name="Footer Placeholder 3"/>
          <p:cNvSpPr>
            <a:spLocks noGrp="1"/>
          </p:cNvSpPr>
          <p:nvPr>
            <p:ph type="ftr" sz="quarter" idx="2"/>
          </p:nvPr>
        </p:nvSpPr>
        <p:spPr>
          <a:xfrm>
            <a:off x="0" y="6658447"/>
            <a:ext cx="4028440" cy="35076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447"/>
            <a:ext cx="4028440" cy="350761"/>
          </a:xfrm>
          <a:prstGeom prst="rect">
            <a:avLst/>
          </a:prstGeom>
        </p:spPr>
        <p:txBody>
          <a:bodyPr vert="horz" lIns="91440" tIns="45720" rIns="91440" bIns="45720" rtlCol="0" anchor="b"/>
          <a:lstStyle>
            <a:lvl1pPr algn="r">
              <a:defRPr sz="1200"/>
            </a:lvl1pPr>
          </a:lstStyle>
          <a:p>
            <a:fld id="{AE385731-01E5-3A4A-B6D7-BDCA2E40E4D9}" type="slidenum">
              <a:rPr lang="en-US" smtClean="0"/>
              <a:pPr/>
              <a:t>‹#›</a:t>
            </a:fld>
            <a:endParaRPr lang="en-US"/>
          </a:p>
        </p:txBody>
      </p:sp>
    </p:spTree>
    <p:extLst>
      <p:ext uri="{BB962C8B-B14F-4D97-AF65-F5344CB8AC3E}">
        <p14:creationId xmlns:p14="http://schemas.microsoft.com/office/powerpoint/2010/main" val="1100408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dirty="0" smtClean="0"/>
            </a:lvl1pPr>
          </a:lstStyle>
          <a:p>
            <a:pPr>
              <a:defRPr/>
            </a:pPr>
            <a:endParaRPr lang="en-ZA"/>
          </a:p>
        </p:txBody>
      </p:sp>
      <p:sp>
        <p:nvSpPr>
          <p:cNvPr id="3" name="Date Placeholder 2"/>
          <p:cNvSpPr>
            <a:spLocks noGrp="1"/>
          </p:cNvSpPr>
          <p:nvPr>
            <p:ph type="dt" idx="1"/>
          </p:nvPr>
        </p:nvSpPr>
        <p:spPr>
          <a:xfrm>
            <a:off x="5265809" y="0"/>
            <a:ext cx="4028440" cy="350520"/>
          </a:xfrm>
          <a:prstGeom prst="rect">
            <a:avLst/>
          </a:prstGeom>
        </p:spPr>
        <p:txBody>
          <a:bodyPr vert="horz" lIns="91440" tIns="45720" rIns="91440" bIns="45720" rtlCol="0"/>
          <a:lstStyle>
            <a:lvl1pPr algn="r">
              <a:defRPr sz="1200" smtClean="0"/>
            </a:lvl1pPr>
          </a:lstStyle>
          <a:p>
            <a:pPr>
              <a:defRPr/>
            </a:pPr>
            <a:fld id="{C1E4C0BD-B1FB-4FE5-AFCC-E5DF0A75D5EC}" type="datetimeFigureOut">
              <a:rPr lang="en-US"/>
              <a:pPr>
                <a:defRPr/>
              </a:pPr>
              <a:t>3/27/2014</a:t>
            </a:fld>
            <a:endParaRPr lang="en-ZA" dirty="0"/>
          </a:p>
        </p:txBody>
      </p:sp>
      <p:sp>
        <p:nvSpPr>
          <p:cNvPr id="4" name="Slide Image Placeholder 3"/>
          <p:cNvSpPr>
            <a:spLocks noGrp="1" noRot="1" noChangeAspect="1"/>
          </p:cNvSpPr>
          <p:nvPr>
            <p:ph type="sldImg" idx="2"/>
          </p:nvPr>
        </p:nvSpPr>
        <p:spPr>
          <a:xfrm>
            <a:off x="2897188" y="525463"/>
            <a:ext cx="3502025" cy="2628900"/>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929640" y="3329939"/>
            <a:ext cx="7437120" cy="31546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6658664"/>
            <a:ext cx="4028440" cy="350520"/>
          </a:xfrm>
          <a:prstGeom prst="rect">
            <a:avLst/>
          </a:prstGeom>
        </p:spPr>
        <p:txBody>
          <a:bodyPr vert="horz" lIns="91440" tIns="45720" rIns="91440" bIns="45720" rtlCol="0" anchor="b"/>
          <a:lstStyle>
            <a:lvl1pPr algn="l">
              <a:defRPr sz="1200" dirty="0" smtClean="0"/>
            </a:lvl1pPr>
          </a:lstStyle>
          <a:p>
            <a:pPr>
              <a:defRPr/>
            </a:pPr>
            <a:endParaRPr lang="en-ZA"/>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1440" tIns="45720" rIns="91440" bIns="45720" rtlCol="0" anchor="b"/>
          <a:lstStyle>
            <a:lvl1pPr algn="r">
              <a:defRPr sz="1200" smtClean="0"/>
            </a:lvl1pPr>
          </a:lstStyle>
          <a:p>
            <a:pPr>
              <a:defRPr/>
            </a:pPr>
            <a:fld id="{292AE208-963B-4741-BA38-F7725A223D17}" type="slidenum">
              <a:rPr lang="en-ZA"/>
              <a:pPr>
                <a:defRPr/>
              </a:pPr>
              <a:t>‹#›</a:t>
            </a:fld>
            <a:endParaRPr lang="en-ZA" dirty="0"/>
          </a:p>
        </p:txBody>
      </p:sp>
    </p:spTree>
    <p:extLst>
      <p:ext uri="{BB962C8B-B14F-4D97-AF65-F5344CB8AC3E}">
        <p14:creationId xmlns:p14="http://schemas.microsoft.com/office/powerpoint/2010/main" val="11527736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mn-lt"/>
        <a:ea typeface="+mn-ea"/>
        <a:cs typeface="+mn-cs"/>
      </a:defRPr>
    </a:lvl1pPr>
    <a:lvl2pPr marL="497137" algn="l" rtl="0" fontAlgn="base">
      <a:spcBef>
        <a:spcPct val="30000"/>
      </a:spcBef>
      <a:spcAft>
        <a:spcPct val="0"/>
      </a:spcAft>
      <a:defRPr sz="1300" kern="1200">
        <a:solidFill>
          <a:schemeClr val="tx1"/>
        </a:solidFill>
        <a:latin typeface="+mn-lt"/>
        <a:ea typeface="+mn-ea"/>
        <a:cs typeface="+mn-cs"/>
      </a:defRPr>
    </a:lvl2pPr>
    <a:lvl3pPr marL="994276" algn="l" rtl="0" fontAlgn="base">
      <a:spcBef>
        <a:spcPct val="30000"/>
      </a:spcBef>
      <a:spcAft>
        <a:spcPct val="0"/>
      </a:spcAft>
      <a:defRPr sz="1300" kern="1200">
        <a:solidFill>
          <a:schemeClr val="tx1"/>
        </a:solidFill>
        <a:latin typeface="+mn-lt"/>
        <a:ea typeface="+mn-ea"/>
        <a:cs typeface="+mn-cs"/>
      </a:defRPr>
    </a:lvl3pPr>
    <a:lvl4pPr marL="1491412" algn="l" rtl="0" fontAlgn="base">
      <a:spcBef>
        <a:spcPct val="30000"/>
      </a:spcBef>
      <a:spcAft>
        <a:spcPct val="0"/>
      </a:spcAft>
      <a:defRPr sz="1300" kern="1200">
        <a:solidFill>
          <a:schemeClr val="tx1"/>
        </a:solidFill>
        <a:latin typeface="+mn-lt"/>
        <a:ea typeface="+mn-ea"/>
        <a:cs typeface="+mn-cs"/>
      </a:defRPr>
    </a:lvl4pPr>
    <a:lvl5pPr marL="1988550" algn="l" rtl="0" fontAlgn="base">
      <a:spcBef>
        <a:spcPct val="30000"/>
      </a:spcBef>
      <a:spcAft>
        <a:spcPct val="0"/>
      </a:spcAft>
      <a:defRPr sz="1300" kern="1200">
        <a:solidFill>
          <a:schemeClr val="tx1"/>
        </a:solidFill>
        <a:latin typeface="+mn-lt"/>
        <a:ea typeface="+mn-ea"/>
        <a:cs typeface="+mn-cs"/>
      </a:defRPr>
    </a:lvl5pPr>
    <a:lvl6pPr marL="2485687" algn="l" defTabSz="994276" rtl="0" eaLnBrk="1" latinLnBrk="0" hangingPunct="1">
      <a:defRPr sz="1300" kern="1200">
        <a:solidFill>
          <a:schemeClr val="tx1"/>
        </a:solidFill>
        <a:latin typeface="+mn-lt"/>
        <a:ea typeface="+mn-ea"/>
        <a:cs typeface="+mn-cs"/>
      </a:defRPr>
    </a:lvl6pPr>
    <a:lvl7pPr marL="2982822" algn="l" defTabSz="994276" rtl="0" eaLnBrk="1" latinLnBrk="0" hangingPunct="1">
      <a:defRPr sz="1300" kern="1200">
        <a:solidFill>
          <a:schemeClr val="tx1"/>
        </a:solidFill>
        <a:latin typeface="+mn-lt"/>
        <a:ea typeface="+mn-ea"/>
        <a:cs typeface="+mn-cs"/>
      </a:defRPr>
    </a:lvl7pPr>
    <a:lvl8pPr marL="3479962" algn="l" defTabSz="994276" rtl="0" eaLnBrk="1" latinLnBrk="0" hangingPunct="1">
      <a:defRPr sz="1300" kern="1200">
        <a:solidFill>
          <a:schemeClr val="tx1"/>
        </a:solidFill>
        <a:latin typeface="+mn-lt"/>
        <a:ea typeface="+mn-ea"/>
        <a:cs typeface="+mn-cs"/>
      </a:defRPr>
    </a:lvl8pPr>
    <a:lvl9pPr marL="3977098" algn="l" defTabSz="99427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897188" y="525463"/>
            <a:ext cx="3502025" cy="2628900"/>
          </a:xfrm>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ZA"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047D67-D652-4A18-BF65-81238C77A99E}" type="slidenum">
              <a:rPr lang="en-ZA"/>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F3D7D57-AD54-49C4-B31B-B4818CA3EC5A}" type="slidenum">
              <a:rPr lang="en-US" smtClean="0"/>
              <a:pPr/>
              <a:t>10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Trends or</a:t>
            </a:r>
            <a:r>
              <a:rPr lang="en-US" baseline="0" dirty="0" smtClean="0"/>
              <a:t> drivers that underpin the development </a:t>
            </a:r>
          </a:p>
          <a:p>
            <a:pPr eaLnBrk="1" hangingPunct="1"/>
            <a:endParaRPr lang="en-US" baseline="0" dirty="0" smtClean="0"/>
          </a:p>
          <a:p>
            <a:pPr eaLnBrk="1" hangingPunct="1"/>
            <a:r>
              <a:rPr lang="en-US" sz="1300" b="0" i="0" kern="1200" dirty="0" smtClean="0">
                <a:solidFill>
                  <a:schemeClr val="tx1"/>
                </a:solidFill>
                <a:effectLst/>
                <a:latin typeface="+mn-lt"/>
                <a:ea typeface="+mn-ea"/>
                <a:cs typeface="+mn-cs"/>
              </a:rPr>
              <a:t>1980 there had been around 128 000 commercial farmers, which had dropped to 58 000 in 1997 and to just under 40 000 today. Predictions were that this would drop to 15 000 in the next 15 years.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F3D7D57-AD54-49C4-B31B-B4818CA3EC5A}" type="slidenum">
              <a:rPr lang="en-US" smtClean="0"/>
              <a:pPr/>
              <a:t>11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F3D7D57-AD54-49C4-B31B-B4818CA3EC5A}" type="slidenum">
              <a:rPr lang="en-US" smtClean="0"/>
              <a:pPr/>
              <a:t>12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Create a cluster of value</a:t>
            </a:r>
            <a:r>
              <a:rPr lang="en-US" baseline="0" dirty="0" smtClean="0"/>
              <a:t> chain activities. From farm to fork. So we produce mother stock, grow the crops, pack here , transport </a:t>
            </a:r>
          </a:p>
          <a:p>
            <a:pPr eaLnBrk="1" hangingPunct="1"/>
            <a:r>
              <a:rPr lang="en-US" baseline="0" dirty="0" smtClean="0"/>
              <a:t>We invest in infrastructure – private sector does operations. </a:t>
            </a:r>
          </a:p>
          <a:p>
            <a:pPr eaLnBrk="1" hangingPunct="1"/>
            <a:r>
              <a:rPr lang="en-US" baseline="0" dirty="0" smtClean="0"/>
              <a:t>The reasons for greenhouses is to </a:t>
            </a:r>
            <a:r>
              <a:rPr lang="en-US" baseline="0" dirty="0" err="1" smtClean="0"/>
              <a:t>minimise</a:t>
            </a:r>
            <a:r>
              <a:rPr lang="en-US" baseline="0" dirty="0" smtClean="0"/>
              <a:t> </a:t>
            </a:r>
            <a:r>
              <a:rPr lang="en-US" baseline="0" dirty="0" err="1" smtClean="0"/>
              <a:t>env</a:t>
            </a:r>
            <a:r>
              <a:rPr lang="en-US" baseline="0" dirty="0" smtClean="0"/>
              <a:t> </a:t>
            </a:r>
            <a:r>
              <a:rPr lang="en-US" baseline="0" dirty="0" err="1" smtClean="0"/>
              <a:t>ipact</a:t>
            </a:r>
            <a:r>
              <a:rPr lang="en-US" baseline="0" dirty="0" smtClean="0"/>
              <a:t>, by using less land and water, have good quality products and ultimately good prices. </a:t>
            </a:r>
          </a:p>
          <a:p>
            <a:pPr eaLnBrk="1" hangingPunct="1"/>
            <a:endParaRPr lang="en-US" baseline="0" dirty="0" smtClean="0"/>
          </a:p>
          <a:p>
            <a:pPr eaLnBrk="1" hangingPunct="1"/>
            <a:r>
              <a:rPr lang="en-US" baseline="0" dirty="0" smtClean="0"/>
              <a:t>So we have flowers and veggies. You will see the veggies. A bit more on the flowers. Main crop is curcuma. It is native to Thailand. Tropical crop. Thai tulip. </a:t>
            </a:r>
          </a:p>
          <a:p>
            <a:pPr eaLnBrk="1" hangingPunct="1"/>
            <a:r>
              <a:rPr lang="en-US" baseline="0" dirty="0" smtClean="0"/>
              <a:t>Not in SA. Plant breeder rights owned by KP Holland. </a:t>
            </a:r>
          </a:p>
          <a:p>
            <a:pPr eaLnBrk="1" hangingPunct="1"/>
            <a:endParaRPr lang="en-US" baseline="0" dirty="0" smtClean="0"/>
          </a:p>
          <a:p>
            <a:pPr eaLnBrk="1" hangingPunct="1"/>
            <a:r>
              <a:rPr lang="en-US" baseline="0" dirty="0" smtClean="0"/>
              <a:t>Export strategy to generate </a:t>
            </a:r>
            <a:r>
              <a:rPr lang="en-US" baseline="0" dirty="0" err="1" smtClean="0"/>
              <a:t>frieght</a:t>
            </a:r>
            <a:r>
              <a:rPr lang="en-US" baseline="0" dirty="0" smtClean="0"/>
              <a:t> for cargo terminal through this. </a:t>
            </a:r>
          </a:p>
          <a:p>
            <a:pPr eaLnBrk="1" hangingPunct="1"/>
            <a:r>
              <a:rPr lang="en-US" baseline="0" dirty="0" smtClean="0"/>
              <a:t>Model that can be expanded elsewhere. </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13</a:t>
            </a:fld>
            <a:endParaRPr lang="en-ZA" dirty="0"/>
          </a:p>
        </p:txBody>
      </p:sp>
    </p:spTree>
    <p:extLst>
      <p:ext uri="{BB962C8B-B14F-4D97-AF65-F5344CB8AC3E}">
        <p14:creationId xmlns:p14="http://schemas.microsoft.com/office/powerpoint/2010/main" val="199814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14</a:t>
            </a:fld>
            <a:endParaRPr lang="en-ZA" dirty="0"/>
          </a:p>
        </p:txBody>
      </p:sp>
    </p:spTree>
    <p:extLst>
      <p:ext uri="{BB962C8B-B14F-4D97-AF65-F5344CB8AC3E}">
        <p14:creationId xmlns:p14="http://schemas.microsoft.com/office/powerpoint/2010/main" val="199814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15</a:t>
            </a:fld>
            <a:endParaRPr lang="en-ZA" dirty="0"/>
          </a:p>
        </p:txBody>
      </p:sp>
    </p:spTree>
    <p:extLst>
      <p:ext uri="{BB962C8B-B14F-4D97-AF65-F5344CB8AC3E}">
        <p14:creationId xmlns:p14="http://schemas.microsoft.com/office/powerpoint/2010/main" val="1998140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kern="1200" dirty="0" smtClean="0">
                <a:solidFill>
                  <a:schemeClr val="tx1"/>
                </a:solidFill>
                <a:effectLst/>
                <a:latin typeface="+mn-lt"/>
                <a:ea typeface="+mn-ea"/>
                <a:cs typeface="+mn-cs"/>
              </a:rPr>
              <a:t>high support for sugar (above average support also for milk and sheep meat).</a:t>
            </a:r>
            <a:endParaRPr lang="en-US" sz="1300" kern="1200" dirty="0" smtClean="0">
              <a:solidFill>
                <a:schemeClr val="tx1"/>
              </a:solidFill>
              <a:effectLst/>
              <a:latin typeface="+mn-lt"/>
              <a:ea typeface="+mn-ea"/>
              <a:cs typeface="+mn-cs"/>
            </a:endParaRPr>
          </a:p>
          <a:p>
            <a:r>
              <a:rPr lang="en-GB" sz="1300" kern="1200" dirty="0" smtClean="0">
                <a:solidFill>
                  <a:schemeClr val="tx1"/>
                </a:solidFill>
                <a:effectLst/>
                <a:latin typeface="+mn-lt"/>
                <a:ea typeface="+mn-ea"/>
                <a:cs typeface="+mn-cs"/>
              </a:rPr>
              <a:t> </a:t>
            </a:r>
            <a:endParaRPr lang="en-US" sz="1300" kern="1200" dirty="0" smtClean="0">
              <a:solidFill>
                <a:schemeClr val="tx1"/>
              </a:solidFill>
              <a:effectLst/>
              <a:latin typeface="+mn-lt"/>
              <a:ea typeface="+mn-ea"/>
              <a:cs typeface="+mn-cs"/>
            </a:endParaRPr>
          </a:p>
          <a:p>
            <a:r>
              <a:rPr lang="en-GB" sz="1300" kern="1200" dirty="0" smtClean="0">
                <a:solidFill>
                  <a:schemeClr val="tx1"/>
                </a:solidFill>
                <a:effectLst/>
                <a:latin typeface="+mn-lt"/>
                <a:ea typeface="+mn-ea"/>
                <a:cs typeface="+mn-cs"/>
              </a:rPr>
              <a:t> </a:t>
            </a:r>
            <a:endParaRPr lang="en-US" sz="1300" kern="1200" dirty="0" smtClean="0">
              <a:solidFill>
                <a:schemeClr val="tx1"/>
              </a:solidFill>
              <a:effectLst/>
              <a:latin typeface="+mn-lt"/>
              <a:ea typeface="+mn-ea"/>
              <a:cs typeface="+mn-cs"/>
            </a:endParaRPr>
          </a:p>
          <a:p>
            <a:r>
              <a:rPr lang="en-GB" sz="1300" kern="1200" dirty="0" smtClean="0">
                <a:solidFill>
                  <a:schemeClr val="tx1"/>
                </a:solidFill>
                <a:effectLst/>
                <a:latin typeface="+mn-lt"/>
                <a:ea typeface="+mn-ea"/>
                <a:cs typeface="+mn-cs"/>
              </a:rPr>
              <a:t> We don’t support our agribusiness sector the same way that our peers do. There are huge subsides in other  </a:t>
            </a:r>
            <a:r>
              <a:rPr lang="en-GB" sz="1300" kern="1200" dirty="0" err="1" smtClean="0">
                <a:solidFill>
                  <a:schemeClr val="tx1"/>
                </a:solidFill>
                <a:effectLst/>
                <a:latin typeface="+mn-lt"/>
                <a:ea typeface="+mn-ea"/>
                <a:cs typeface="+mn-cs"/>
              </a:rPr>
              <a:t>countreiws</a:t>
            </a:r>
            <a:r>
              <a:rPr lang="en-GB" sz="1300" kern="1200" dirty="0" smtClean="0">
                <a:solidFill>
                  <a:schemeClr val="tx1"/>
                </a:solidFill>
                <a:effectLst/>
                <a:latin typeface="+mn-lt"/>
                <a:ea typeface="+mn-ea"/>
                <a:cs typeface="+mn-cs"/>
              </a:rPr>
              <a:t> (</a:t>
            </a:r>
            <a:r>
              <a:rPr lang="en-US" sz="1300" kern="1200" dirty="0" smtClean="0">
                <a:solidFill>
                  <a:schemeClr val="tx1"/>
                </a:solidFill>
                <a:effectLst/>
                <a:latin typeface="+mn-lt"/>
                <a:ea typeface="+mn-ea"/>
                <a:cs typeface="+mn-cs"/>
              </a:rPr>
              <a:t>US =20 Billion USD) </a:t>
            </a:r>
            <a:r>
              <a:rPr lang="en-GB" sz="1300" kern="1200" dirty="0" smtClean="0">
                <a:solidFill>
                  <a:schemeClr val="tx1"/>
                </a:solidFill>
                <a:effectLst/>
                <a:latin typeface="+mn-lt"/>
                <a:ea typeface="+mn-ea"/>
                <a:cs typeface="+mn-cs"/>
              </a:rPr>
              <a:t>. We give some support but largely to sugar.</a:t>
            </a:r>
            <a:r>
              <a:rPr lang="en-GB" sz="1300" kern="1200" baseline="0" dirty="0" smtClean="0">
                <a:solidFill>
                  <a:schemeClr val="tx1"/>
                </a:solidFill>
                <a:effectLst/>
                <a:latin typeface="+mn-lt"/>
                <a:ea typeface="+mn-ea"/>
                <a:cs typeface="+mn-cs"/>
              </a:rPr>
              <a:t> Not in any high value segments. Our support is even lower given that the bulk of that was for land reform projects i.e. purchasing farms. </a:t>
            </a:r>
            <a:endParaRPr lang="en-US" sz="1300" kern="1200" dirty="0" smtClean="0">
              <a:solidFill>
                <a:schemeClr val="tx1"/>
              </a:solidFill>
              <a:effectLst/>
              <a:latin typeface="+mn-lt"/>
              <a:ea typeface="+mn-ea"/>
              <a:cs typeface="+mn-cs"/>
            </a:endParaRPr>
          </a:p>
          <a:p>
            <a:r>
              <a:rPr lang="en-GB" sz="1300" kern="1200" dirty="0" smtClean="0">
                <a:solidFill>
                  <a:schemeClr val="tx1"/>
                </a:solidFill>
                <a:effectLst/>
                <a:latin typeface="+mn-lt"/>
                <a:ea typeface="+mn-ea"/>
                <a:cs typeface="+mn-cs"/>
              </a:rPr>
              <a:t>The reduction of support came in the mind 1990s when most Agricultural Marketing Boards were abolished, import tariffs reduced or eliminated and export subsidies discontinued</a:t>
            </a:r>
          </a:p>
          <a:p>
            <a:r>
              <a:rPr lang="en-US" sz="1300" kern="1200" dirty="0" smtClean="0">
                <a:solidFill>
                  <a:schemeClr val="tx1"/>
                </a:solidFill>
                <a:effectLst/>
                <a:latin typeface="+mn-lt"/>
                <a:ea typeface="+mn-ea"/>
                <a:cs typeface="+mn-cs"/>
              </a:rPr>
              <a:t>If the country is serious about increasing agricultural exports, more support must be given to producers. </a:t>
            </a:r>
          </a:p>
          <a:p>
            <a:r>
              <a:rPr lang="en-US" sz="13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16</a:t>
            </a:fld>
            <a:endParaRPr lang="en-ZA" dirty="0"/>
          </a:p>
        </p:txBody>
      </p:sp>
    </p:spTree>
    <p:extLst>
      <p:ext uri="{BB962C8B-B14F-4D97-AF65-F5344CB8AC3E}">
        <p14:creationId xmlns:p14="http://schemas.microsoft.com/office/powerpoint/2010/main" val="1998140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17</a:t>
            </a:fld>
            <a:endParaRPr lang="en-ZA" dirty="0"/>
          </a:p>
        </p:txBody>
      </p:sp>
    </p:spTree>
    <p:extLst>
      <p:ext uri="{BB962C8B-B14F-4D97-AF65-F5344CB8AC3E}">
        <p14:creationId xmlns:p14="http://schemas.microsoft.com/office/powerpoint/2010/main" val="199814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18</a:t>
            </a:fld>
            <a:endParaRPr lang="en-ZA" dirty="0"/>
          </a:p>
        </p:txBody>
      </p:sp>
    </p:spTree>
    <p:extLst>
      <p:ext uri="{BB962C8B-B14F-4D97-AF65-F5344CB8AC3E}">
        <p14:creationId xmlns:p14="http://schemas.microsoft.com/office/powerpoint/2010/main" val="1998140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19</a:t>
            </a:fld>
            <a:endParaRPr lang="en-Z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2</a:t>
            </a:fld>
            <a:endParaRPr lang="en-Z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20</a:t>
            </a:fld>
            <a:endParaRPr lang="en-ZA" dirty="0"/>
          </a:p>
        </p:txBody>
      </p:sp>
    </p:spTree>
    <p:extLst>
      <p:ext uri="{BB962C8B-B14F-4D97-AF65-F5344CB8AC3E}">
        <p14:creationId xmlns:p14="http://schemas.microsoft.com/office/powerpoint/2010/main" val="23040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21</a:t>
            </a:fld>
            <a:endParaRPr lang="en-Z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00CE5-62CC-4911-832A-099C82AE07BE}" type="slidenum">
              <a:rPr lang="en-US" smtClean="0"/>
              <a:t>22</a:t>
            </a:fld>
            <a:endParaRPr lang="en-US"/>
          </a:p>
        </p:txBody>
      </p:sp>
    </p:spTree>
    <p:extLst>
      <p:ext uri="{BB962C8B-B14F-4D97-AF65-F5344CB8AC3E}">
        <p14:creationId xmlns:p14="http://schemas.microsoft.com/office/powerpoint/2010/main" val="304826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23</a:t>
            </a:fld>
            <a:endParaRPr lang="en-Z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24</a:t>
            </a:fld>
            <a:endParaRPr lang="en-Z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25</a:t>
            </a:fld>
            <a:endParaRPr lang="en-ZA" dirty="0"/>
          </a:p>
        </p:txBody>
      </p:sp>
    </p:spTree>
    <p:extLst>
      <p:ext uri="{BB962C8B-B14F-4D97-AF65-F5344CB8AC3E}">
        <p14:creationId xmlns:p14="http://schemas.microsoft.com/office/powerpoint/2010/main" val="10869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3</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4</a:t>
            </a:fld>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5</a:t>
            </a:fld>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6</a:t>
            </a:fld>
            <a:endParaRPr lang="en-Z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7</a:t>
            </a:fld>
            <a:endParaRPr lang="en-Z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B0F14D4-676C-084B-A577-3CE637762D5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2AE208-963B-4741-BA38-F7725A223D17}" type="slidenum">
              <a:rPr lang="en-ZA" smtClean="0"/>
              <a:pPr>
                <a:defRPr/>
              </a:pPr>
              <a:t>9</a:t>
            </a:fld>
            <a:endParaRPr lang="en-ZA" dirty="0"/>
          </a:p>
        </p:txBody>
      </p:sp>
    </p:spTree>
    <p:extLst>
      <p:ext uri="{BB962C8B-B14F-4D97-AF65-F5344CB8AC3E}">
        <p14:creationId xmlns:p14="http://schemas.microsoft.com/office/powerpoint/2010/main" val="238933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Master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0129625" cy="7599363"/>
          </a:xfrm>
          <a:prstGeom prst="rect">
            <a:avLst/>
          </a:prstGeom>
        </p:spPr>
      </p:pic>
      <p:sp>
        <p:nvSpPr>
          <p:cNvPr id="3" name="Subtitle 2"/>
          <p:cNvSpPr>
            <a:spLocks noGrp="1"/>
          </p:cNvSpPr>
          <p:nvPr>
            <p:ph type="subTitle" idx="1" hasCustomPrompt="1"/>
          </p:nvPr>
        </p:nvSpPr>
        <p:spPr>
          <a:xfrm>
            <a:off x="997261" y="3979703"/>
            <a:ext cx="8136904" cy="1942059"/>
          </a:xfrm>
          <a:prstGeom prst="rect">
            <a:avLst/>
          </a:prstGeom>
        </p:spPr>
        <p:txBody>
          <a:bodyPr lIns="99427" tIns="49715" rIns="99427" bIns="49715"/>
          <a:lstStyle>
            <a:lvl1pPr marL="0" indent="0" algn="r">
              <a:buNone/>
              <a:defRPr sz="3200" b="1" baseline="0">
                <a:solidFill>
                  <a:schemeClr val="bg1">
                    <a:lumMod val="65000"/>
                  </a:schemeClr>
                </a:solidFill>
                <a:latin typeface="Calibri"/>
                <a:cs typeface="Calibri"/>
              </a:defRPr>
            </a:lvl1pPr>
            <a:lvl2pPr marL="497137" indent="0" algn="ctr">
              <a:buNone/>
              <a:defRPr>
                <a:solidFill>
                  <a:schemeClr val="tx1">
                    <a:tint val="75000"/>
                  </a:schemeClr>
                </a:solidFill>
              </a:defRPr>
            </a:lvl2pPr>
            <a:lvl3pPr marL="994276" indent="0" algn="ctr">
              <a:buNone/>
              <a:defRPr>
                <a:solidFill>
                  <a:schemeClr val="tx1">
                    <a:tint val="75000"/>
                  </a:schemeClr>
                </a:solidFill>
              </a:defRPr>
            </a:lvl3pPr>
            <a:lvl4pPr marL="1491412" indent="0" algn="ctr">
              <a:buNone/>
              <a:defRPr>
                <a:solidFill>
                  <a:schemeClr val="tx1">
                    <a:tint val="75000"/>
                  </a:schemeClr>
                </a:solidFill>
              </a:defRPr>
            </a:lvl4pPr>
            <a:lvl5pPr marL="1988550" indent="0" algn="ctr">
              <a:buNone/>
              <a:defRPr>
                <a:solidFill>
                  <a:schemeClr val="tx1">
                    <a:tint val="75000"/>
                  </a:schemeClr>
                </a:solidFill>
              </a:defRPr>
            </a:lvl5pPr>
            <a:lvl6pPr marL="2485687" indent="0" algn="ctr">
              <a:buNone/>
              <a:defRPr>
                <a:solidFill>
                  <a:schemeClr val="tx1">
                    <a:tint val="75000"/>
                  </a:schemeClr>
                </a:solidFill>
              </a:defRPr>
            </a:lvl6pPr>
            <a:lvl7pPr marL="2982822" indent="0" algn="ctr">
              <a:buNone/>
              <a:defRPr>
                <a:solidFill>
                  <a:schemeClr val="tx1">
                    <a:tint val="75000"/>
                  </a:schemeClr>
                </a:solidFill>
              </a:defRPr>
            </a:lvl7pPr>
            <a:lvl8pPr marL="3479962" indent="0" algn="ctr">
              <a:buNone/>
              <a:defRPr>
                <a:solidFill>
                  <a:schemeClr val="tx1">
                    <a:tint val="75000"/>
                  </a:schemeClr>
                </a:solidFill>
              </a:defRPr>
            </a:lvl8pPr>
            <a:lvl9pPr marL="3977098" indent="0" algn="ctr">
              <a:buNone/>
              <a:defRPr>
                <a:solidFill>
                  <a:schemeClr val="tx1">
                    <a:tint val="75000"/>
                  </a:schemeClr>
                </a:solidFill>
              </a:defRPr>
            </a:lvl9pPr>
          </a:lstStyle>
          <a:p>
            <a:r>
              <a:rPr lang="en-GB" dirty="0" smtClean="0"/>
              <a:t>PRESENTATION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77" y="302570"/>
            <a:ext cx="3333169" cy="1287670"/>
          </a:xfrm>
          <a:prstGeom prst="rect">
            <a:avLst/>
          </a:prstGeom>
        </p:spPr>
        <p:txBody>
          <a:bodyPr lIns="99427" tIns="49715" rIns="99427" bIns="49715" anchor="b"/>
          <a:lstStyle>
            <a:lvl1pPr algn="l">
              <a:defRPr sz="2200" b="1"/>
            </a:lvl1pPr>
          </a:lstStyle>
          <a:p>
            <a:r>
              <a:rPr lang="en-GB" smtClean="0"/>
              <a:t>Click to edit Master title style</a:t>
            </a:r>
            <a:endParaRPr lang="en-US"/>
          </a:p>
        </p:txBody>
      </p:sp>
      <p:sp>
        <p:nvSpPr>
          <p:cNvPr id="3" name="Content Placeholder 2"/>
          <p:cNvSpPr>
            <a:spLocks noGrp="1"/>
          </p:cNvSpPr>
          <p:nvPr>
            <p:ph idx="1"/>
          </p:nvPr>
        </p:nvSpPr>
        <p:spPr>
          <a:xfrm>
            <a:off x="3961106" y="302572"/>
            <a:ext cx="5663748" cy="6485846"/>
          </a:xfrm>
          <a:prstGeom prst="rect">
            <a:avLst/>
          </a:prstGeom>
        </p:spPr>
        <p:txBody>
          <a:bodyPr lIns="99427" tIns="49715" rIns="99427" bIns="49715"/>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06577" y="1590242"/>
            <a:ext cx="3333169" cy="5198176"/>
          </a:xfrm>
          <a:prstGeom prst="rect">
            <a:avLst/>
          </a:prstGeom>
        </p:spPr>
        <p:txBody>
          <a:bodyPr lIns="99427" tIns="49715" rIns="99427" bIns="49715"/>
          <a:lstStyle>
            <a:lvl1pPr marL="0" indent="0">
              <a:buNone/>
              <a:defRPr sz="1600"/>
            </a:lvl1pPr>
            <a:lvl2pPr marL="497137" indent="0">
              <a:buNone/>
              <a:defRPr sz="1300"/>
            </a:lvl2pPr>
            <a:lvl3pPr marL="994276" indent="0">
              <a:buNone/>
              <a:defRPr sz="1100"/>
            </a:lvl3pPr>
            <a:lvl4pPr marL="1491412" indent="0">
              <a:buNone/>
              <a:defRPr sz="1000"/>
            </a:lvl4pPr>
            <a:lvl5pPr marL="1988550" indent="0">
              <a:buNone/>
              <a:defRPr sz="1000"/>
            </a:lvl5pPr>
            <a:lvl6pPr marL="2485687" indent="0">
              <a:buNone/>
              <a:defRPr sz="1000"/>
            </a:lvl6pPr>
            <a:lvl7pPr marL="2982822" indent="0">
              <a:buNone/>
              <a:defRPr sz="1000"/>
            </a:lvl7pPr>
            <a:lvl8pPr marL="3479962" indent="0">
              <a:buNone/>
              <a:defRPr sz="1000"/>
            </a:lvl8pPr>
            <a:lvl9pPr marL="3977098" indent="0">
              <a:buNone/>
              <a:defRPr sz="1000"/>
            </a:lvl9pPr>
          </a:lstStyle>
          <a:p>
            <a:pPr lvl="0"/>
            <a:r>
              <a:rPr lang="en-GB" smtClean="0"/>
              <a:t>Click to edit Master text styles</a:t>
            </a:r>
          </a:p>
        </p:txBody>
      </p:sp>
      <p:sp>
        <p:nvSpPr>
          <p:cNvPr id="5" name="Date Placeholder 3"/>
          <p:cNvSpPr>
            <a:spLocks noGrp="1"/>
          </p:cNvSpPr>
          <p:nvPr>
            <p:ph type="dt" sz="half" idx="10"/>
          </p:nvPr>
        </p:nvSpPr>
        <p:spPr>
          <a:xfrm>
            <a:off x="506572" y="7043487"/>
            <a:ext cx="2363999" cy="404596"/>
          </a:xfrm>
          <a:prstGeom prst="rect">
            <a:avLst/>
          </a:prstGeom>
        </p:spPr>
        <p:txBody>
          <a:bodyPr lIns="99427" tIns="49715" rIns="99427" bIns="49715"/>
          <a:lstStyle>
            <a:lvl1pPr>
              <a:defRPr/>
            </a:lvl1pPr>
          </a:lstStyle>
          <a:p>
            <a:pPr>
              <a:defRPr/>
            </a:pPr>
            <a:fld id="{73F05499-D15C-47B4-B669-05FEE33F5845}" type="datetime1">
              <a:rPr lang="en-US"/>
              <a:pPr>
                <a:defRPr/>
              </a:pPr>
              <a:t>3/27/2014</a:t>
            </a:fld>
            <a:endParaRPr lang="en-US" dirty="0"/>
          </a:p>
        </p:txBody>
      </p:sp>
      <p:sp>
        <p:nvSpPr>
          <p:cNvPr id="6" name="Footer Placeholder 4"/>
          <p:cNvSpPr>
            <a:spLocks noGrp="1"/>
          </p:cNvSpPr>
          <p:nvPr>
            <p:ph type="ftr" sz="quarter" idx="11"/>
          </p:nvPr>
        </p:nvSpPr>
        <p:spPr>
          <a:xfrm>
            <a:off x="3461570" y="7043487"/>
            <a:ext cx="3208285" cy="404596"/>
          </a:xfrm>
          <a:prstGeom prst="rect">
            <a:avLst/>
          </a:prstGeom>
        </p:spPr>
        <p:txBody>
          <a:bodyPr lIns="99427" tIns="49715" rIns="99427" bIns="49715"/>
          <a:lstStyle>
            <a:lvl1pPr>
              <a:defRPr/>
            </a:lvl1pPr>
          </a:lstStyle>
          <a:p>
            <a:pPr>
              <a:defRPr/>
            </a:pPr>
            <a:endParaRPr lang="en-US"/>
          </a:p>
        </p:txBody>
      </p:sp>
      <p:sp>
        <p:nvSpPr>
          <p:cNvPr id="7" name="Slide Number Placeholder 5"/>
          <p:cNvSpPr>
            <a:spLocks noGrp="1"/>
          </p:cNvSpPr>
          <p:nvPr>
            <p:ph type="sldNum" sz="quarter" idx="12"/>
          </p:nvPr>
        </p:nvSpPr>
        <p:spPr>
          <a:xfrm>
            <a:off x="7260858" y="7043487"/>
            <a:ext cx="2363999" cy="404596"/>
          </a:xfrm>
          <a:prstGeom prst="rect">
            <a:avLst/>
          </a:prstGeom>
        </p:spPr>
        <p:txBody>
          <a:bodyPr lIns="99427" tIns="49715" rIns="99427" bIns="49715"/>
          <a:lstStyle>
            <a:lvl1pPr>
              <a:defRPr/>
            </a:lvl1pPr>
          </a:lstStyle>
          <a:p>
            <a:pPr>
              <a:defRPr/>
            </a:pPr>
            <a:fld id="{BCD3B861-301C-4F61-BE27-2D9BCE52817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7971" y="480481"/>
            <a:ext cx="8542219" cy="690908"/>
          </a:xfrm>
          <a:prstGeom prst="rect">
            <a:avLst/>
          </a:prstGeom>
        </p:spPr>
        <p:txBody>
          <a:bodyPr lIns="99427" tIns="49715" rIns="99427" bIns="49715"/>
          <a:lstStyle>
            <a:lvl1pPr>
              <a:defRPr sz="3000" b="1">
                <a:solidFill>
                  <a:srgbClr val="7F7F7F"/>
                </a:solidFill>
                <a:latin typeface="Calibri"/>
                <a:cs typeface="Calibri"/>
              </a:defRPr>
            </a:lvl1pPr>
          </a:lstStyle>
          <a:p>
            <a:r>
              <a:rPr lang="en-GB" dirty="0" smtClean="0"/>
              <a:t>Click to edit Master title style</a:t>
            </a:r>
            <a:endParaRPr lang="en-US" dirty="0"/>
          </a:p>
        </p:txBody>
      </p:sp>
      <p:sp>
        <p:nvSpPr>
          <p:cNvPr id="3" name="Content Placeholder 2"/>
          <p:cNvSpPr>
            <a:spLocks noGrp="1"/>
          </p:cNvSpPr>
          <p:nvPr>
            <p:ph idx="1"/>
          </p:nvPr>
        </p:nvSpPr>
        <p:spPr>
          <a:xfrm>
            <a:off x="782641" y="1351409"/>
            <a:ext cx="8567550" cy="5015229"/>
          </a:xfrm>
          <a:prstGeom prst="rect">
            <a:avLst/>
          </a:prstGeom>
        </p:spPr>
        <p:txBody>
          <a:bodyPr lIns="99427" tIns="49715" rIns="99427" bIns="49715"/>
          <a:lstStyle>
            <a:lvl1pPr>
              <a:defRPr sz="2400">
                <a:solidFill>
                  <a:srgbClr val="7F7F7F"/>
                </a:solidFill>
                <a:latin typeface="Calibri"/>
                <a:cs typeface="Calibri"/>
              </a:defRPr>
            </a:lvl1pPr>
            <a:lvl2pPr>
              <a:defRPr sz="2200">
                <a:solidFill>
                  <a:srgbClr val="7F7F7F"/>
                </a:solidFill>
                <a:latin typeface="Calibri"/>
                <a:cs typeface="Calibri"/>
              </a:defRPr>
            </a:lvl2pPr>
            <a:lvl3pPr>
              <a:defRPr sz="2000">
                <a:solidFill>
                  <a:srgbClr val="7F7F7F"/>
                </a:solidFill>
                <a:latin typeface="Calibri"/>
                <a:cs typeface="Calibri"/>
              </a:defRPr>
            </a:lvl3pPr>
            <a:lvl4pPr>
              <a:defRPr>
                <a:solidFill>
                  <a:srgbClr val="7F7F7F"/>
                </a:solidFill>
                <a:latin typeface="Calibri"/>
                <a:cs typeface="Calibri"/>
              </a:defRPr>
            </a:lvl4pPr>
            <a:lvl5pPr>
              <a:defRPr>
                <a:solidFill>
                  <a:srgbClr val="7F7F7F"/>
                </a:solidFill>
                <a:latin typeface="Calibri"/>
                <a:cs typeface="Calibri"/>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Footer Placeholder 4"/>
          <p:cNvSpPr>
            <a:spLocks noGrp="1"/>
          </p:cNvSpPr>
          <p:nvPr>
            <p:ph type="ftr" sz="quarter" idx="11"/>
          </p:nvPr>
        </p:nvSpPr>
        <p:spPr>
          <a:xfrm>
            <a:off x="813311" y="6968033"/>
            <a:ext cx="3208285" cy="404596"/>
          </a:xfrm>
          <a:prstGeom prst="rect">
            <a:avLst/>
          </a:prstGeom>
        </p:spPr>
        <p:txBody>
          <a:bodyPr lIns="99427" tIns="49715" rIns="99427" bIns="49715"/>
          <a:lstStyle>
            <a:lvl1pPr>
              <a:defRPr sz="2000">
                <a:solidFill>
                  <a:srgbClr val="7F7F7F"/>
                </a:solidFill>
                <a:latin typeface="Calibri"/>
                <a:cs typeface="Calibri"/>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5831" y="5319559"/>
            <a:ext cx="6078855" cy="628003"/>
          </a:xfrm>
          <a:prstGeom prst="rect">
            <a:avLst/>
          </a:prstGeom>
        </p:spPr>
        <p:txBody>
          <a:bodyPr lIns="99427" tIns="49715" rIns="99427" bIns="49715" anchor="b"/>
          <a:lstStyle>
            <a:lvl1pPr algn="l">
              <a:defRPr sz="2200" b="1"/>
            </a:lvl1pPr>
          </a:lstStyle>
          <a:p>
            <a:r>
              <a:rPr lang="en-GB" smtClean="0"/>
              <a:t>Click to edit Master title style</a:t>
            </a:r>
            <a:endParaRPr lang="en-US"/>
          </a:p>
        </p:txBody>
      </p:sp>
      <p:sp>
        <p:nvSpPr>
          <p:cNvPr id="3" name="Picture Placeholder 2"/>
          <p:cNvSpPr>
            <a:spLocks noGrp="1"/>
          </p:cNvSpPr>
          <p:nvPr>
            <p:ph type="pic" idx="1"/>
          </p:nvPr>
        </p:nvSpPr>
        <p:spPr>
          <a:xfrm>
            <a:off x="1985831" y="679017"/>
            <a:ext cx="6078855" cy="4559618"/>
          </a:xfrm>
          <a:prstGeom prst="rect">
            <a:avLst/>
          </a:prstGeom>
        </p:spPr>
        <p:txBody>
          <a:bodyPr lIns="99427" tIns="49715" rIns="99427" bIns="49715" rtlCol="0">
            <a:normAutofit/>
          </a:bodyPr>
          <a:lstStyle>
            <a:lvl1pPr marL="0" indent="0">
              <a:buNone/>
              <a:defRPr sz="3500"/>
            </a:lvl1pPr>
            <a:lvl2pPr marL="497137" indent="0">
              <a:buNone/>
              <a:defRPr sz="3000"/>
            </a:lvl2pPr>
            <a:lvl3pPr marL="994276" indent="0">
              <a:buNone/>
              <a:defRPr sz="2500"/>
            </a:lvl3pPr>
            <a:lvl4pPr marL="1491412" indent="0">
              <a:buNone/>
              <a:defRPr sz="2200"/>
            </a:lvl4pPr>
            <a:lvl5pPr marL="1988550" indent="0">
              <a:buNone/>
              <a:defRPr sz="2200"/>
            </a:lvl5pPr>
            <a:lvl6pPr marL="2485687" indent="0">
              <a:buNone/>
              <a:defRPr sz="2200"/>
            </a:lvl6pPr>
            <a:lvl7pPr marL="2982822" indent="0">
              <a:buNone/>
              <a:defRPr sz="2200"/>
            </a:lvl7pPr>
            <a:lvl8pPr marL="3479962" indent="0">
              <a:buNone/>
              <a:defRPr sz="2200"/>
            </a:lvl8pPr>
            <a:lvl9pPr marL="3977098" indent="0">
              <a:buNone/>
              <a:defRPr sz="2200"/>
            </a:lvl9pPr>
          </a:lstStyle>
          <a:p>
            <a:pPr lvl="0"/>
            <a:endParaRPr lang="en-US" noProof="0" dirty="0" smtClean="0"/>
          </a:p>
        </p:txBody>
      </p:sp>
      <p:sp>
        <p:nvSpPr>
          <p:cNvPr id="4" name="Text Placeholder 3"/>
          <p:cNvSpPr>
            <a:spLocks noGrp="1"/>
          </p:cNvSpPr>
          <p:nvPr>
            <p:ph type="body" sz="half" idx="2"/>
          </p:nvPr>
        </p:nvSpPr>
        <p:spPr>
          <a:xfrm>
            <a:off x="1985831" y="5947560"/>
            <a:ext cx="6078855" cy="891869"/>
          </a:xfrm>
          <a:prstGeom prst="rect">
            <a:avLst/>
          </a:prstGeom>
        </p:spPr>
        <p:txBody>
          <a:bodyPr lIns="99427" tIns="49715" rIns="99427" bIns="49715"/>
          <a:lstStyle>
            <a:lvl1pPr marL="0" indent="0">
              <a:buNone/>
              <a:defRPr sz="1600"/>
            </a:lvl1pPr>
            <a:lvl2pPr marL="497137" indent="0">
              <a:buNone/>
              <a:defRPr sz="1300"/>
            </a:lvl2pPr>
            <a:lvl3pPr marL="994276" indent="0">
              <a:buNone/>
              <a:defRPr sz="1100"/>
            </a:lvl3pPr>
            <a:lvl4pPr marL="1491412" indent="0">
              <a:buNone/>
              <a:defRPr sz="1000"/>
            </a:lvl4pPr>
            <a:lvl5pPr marL="1988550" indent="0">
              <a:buNone/>
              <a:defRPr sz="1000"/>
            </a:lvl5pPr>
            <a:lvl6pPr marL="2485687" indent="0">
              <a:buNone/>
              <a:defRPr sz="1000"/>
            </a:lvl6pPr>
            <a:lvl7pPr marL="2982822" indent="0">
              <a:buNone/>
              <a:defRPr sz="1000"/>
            </a:lvl7pPr>
            <a:lvl8pPr marL="3479962" indent="0">
              <a:buNone/>
              <a:defRPr sz="1000"/>
            </a:lvl8pPr>
            <a:lvl9pPr marL="3977098" indent="0">
              <a:buNone/>
              <a:defRPr sz="1000"/>
            </a:lvl9pPr>
          </a:lstStyle>
          <a:p>
            <a:pPr lvl="0"/>
            <a:r>
              <a:rPr lang="en-GB" smtClean="0"/>
              <a:t>Click to edit Master text styles</a:t>
            </a:r>
          </a:p>
        </p:txBody>
      </p:sp>
      <p:sp>
        <p:nvSpPr>
          <p:cNvPr id="5" name="Date Placeholder 3"/>
          <p:cNvSpPr>
            <a:spLocks noGrp="1"/>
          </p:cNvSpPr>
          <p:nvPr>
            <p:ph type="dt" sz="half" idx="10"/>
          </p:nvPr>
        </p:nvSpPr>
        <p:spPr>
          <a:xfrm>
            <a:off x="506572" y="7043487"/>
            <a:ext cx="2363999" cy="404596"/>
          </a:xfrm>
          <a:prstGeom prst="rect">
            <a:avLst/>
          </a:prstGeom>
        </p:spPr>
        <p:txBody>
          <a:bodyPr lIns="99427" tIns="49715" rIns="99427" bIns="49715"/>
          <a:lstStyle>
            <a:lvl1pPr>
              <a:defRPr/>
            </a:lvl1pPr>
          </a:lstStyle>
          <a:p>
            <a:pPr>
              <a:defRPr/>
            </a:pPr>
            <a:fld id="{22612C59-FB01-4799-8B68-73D417729438}" type="datetime1">
              <a:rPr lang="en-US"/>
              <a:pPr>
                <a:defRPr/>
              </a:pPr>
              <a:t>3/27/2014</a:t>
            </a:fld>
            <a:endParaRPr lang="en-US" dirty="0"/>
          </a:p>
        </p:txBody>
      </p:sp>
      <p:sp>
        <p:nvSpPr>
          <p:cNvPr id="6" name="Footer Placeholder 4"/>
          <p:cNvSpPr>
            <a:spLocks noGrp="1"/>
          </p:cNvSpPr>
          <p:nvPr>
            <p:ph type="ftr" sz="quarter" idx="11"/>
          </p:nvPr>
        </p:nvSpPr>
        <p:spPr>
          <a:xfrm>
            <a:off x="3461570" y="7043487"/>
            <a:ext cx="3208285" cy="404596"/>
          </a:xfrm>
          <a:prstGeom prst="rect">
            <a:avLst/>
          </a:prstGeom>
        </p:spPr>
        <p:txBody>
          <a:bodyPr lIns="99427" tIns="49715" rIns="99427" bIns="49715"/>
          <a:lstStyle>
            <a:lvl1pPr>
              <a:defRPr/>
            </a:lvl1pPr>
          </a:lstStyle>
          <a:p>
            <a:pPr>
              <a:defRPr/>
            </a:pPr>
            <a:endParaRPr lang="en-US"/>
          </a:p>
        </p:txBody>
      </p:sp>
      <p:sp>
        <p:nvSpPr>
          <p:cNvPr id="7" name="Slide Number Placeholder 5"/>
          <p:cNvSpPr>
            <a:spLocks noGrp="1"/>
          </p:cNvSpPr>
          <p:nvPr>
            <p:ph type="sldNum" sz="quarter" idx="12"/>
          </p:nvPr>
        </p:nvSpPr>
        <p:spPr>
          <a:xfrm>
            <a:off x="7260858" y="7043487"/>
            <a:ext cx="2363999" cy="404596"/>
          </a:xfrm>
          <a:prstGeom prst="rect">
            <a:avLst/>
          </a:prstGeom>
        </p:spPr>
        <p:txBody>
          <a:bodyPr lIns="99427" tIns="49715" rIns="99427" bIns="49715"/>
          <a:lstStyle>
            <a:lvl1pPr>
              <a:defRPr/>
            </a:lvl1pPr>
          </a:lstStyle>
          <a:p>
            <a:pPr>
              <a:defRPr/>
            </a:pPr>
            <a:fld id="{BF914407-95C2-4E2A-AD7F-30F1DBAE0BF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6571" y="84437"/>
            <a:ext cx="9118283" cy="1266561"/>
          </a:xfrm>
          <a:prstGeom prst="rect">
            <a:avLst/>
          </a:prstGeom>
        </p:spPr>
        <p:txBody>
          <a:bodyPr lIns="99427" tIns="49715" rIns="99427" bIns="49715"/>
          <a:lstStyle/>
          <a:p>
            <a:r>
              <a:rPr lang="en-GB" smtClean="0"/>
              <a:t>Click to edit Master title style</a:t>
            </a:r>
            <a:endParaRPr lang="en-US"/>
          </a:p>
        </p:txBody>
      </p:sp>
      <p:sp>
        <p:nvSpPr>
          <p:cNvPr id="3" name="Vertical Text Placeholder 2"/>
          <p:cNvSpPr>
            <a:spLocks noGrp="1"/>
          </p:cNvSpPr>
          <p:nvPr>
            <p:ph type="body" orient="vert" idx="1"/>
          </p:nvPr>
        </p:nvSpPr>
        <p:spPr>
          <a:xfrm>
            <a:off x="506571" y="1773187"/>
            <a:ext cx="9118283" cy="5015229"/>
          </a:xfrm>
          <a:prstGeom prst="rect">
            <a:avLst/>
          </a:prstGeom>
        </p:spPr>
        <p:txBody>
          <a:bodyPr vert="eaVert" lIns="99427" tIns="49715" rIns="99427" bIns="49715"/>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06572" y="7043487"/>
            <a:ext cx="2363999" cy="404596"/>
          </a:xfrm>
          <a:prstGeom prst="rect">
            <a:avLst/>
          </a:prstGeom>
        </p:spPr>
        <p:txBody>
          <a:bodyPr lIns="99427" tIns="49715" rIns="99427" bIns="49715"/>
          <a:lstStyle>
            <a:lvl1pPr>
              <a:defRPr/>
            </a:lvl1pPr>
          </a:lstStyle>
          <a:p>
            <a:pPr>
              <a:defRPr/>
            </a:pPr>
            <a:fld id="{32F9A343-3073-4F7C-BF75-45395F148035}" type="datetime1">
              <a:rPr lang="en-US"/>
              <a:pPr>
                <a:defRPr/>
              </a:pPr>
              <a:t>3/27/2014</a:t>
            </a:fld>
            <a:endParaRPr lang="en-US" dirty="0"/>
          </a:p>
        </p:txBody>
      </p:sp>
      <p:sp>
        <p:nvSpPr>
          <p:cNvPr id="5" name="Footer Placeholder 4"/>
          <p:cNvSpPr>
            <a:spLocks noGrp="1"/>
          </p:cNvSpPr>
          <p:nvPr>
            <p:ph type="ftr" sz="quarter" idx="11"/>
          </p:nvPr>
        </p:nvSpPr>
        <p:spPr>
          <a:xfrm>
            <a:off x="3461570" y="7043487"/>
            <a:ext cx="3208285" cy="404596"/>
          </a:xfrm>
          <a:prstGeom prst="rect">
            <a:avLst/>
          </a:prstGeom>
        </p:spPr>
        <p:txBody>
          <a:bodyPr lIns="99427" tIns="49715" rIns="99427" bIns="49715"/>
          <a:lstStyle>
            <a:lvl1pPr>
              <a:defRPr/>
            </a:lvl1pPr>
          </a:lstStyle>
          <a:p>
            <a:pPr>
              <a:defRPr/>
            </a:pPr>
            <a:endParaRPr lang="en-US"/>
          </a:p>
        </p:txBody>
      </p:sp>
      <p:sp>
        <p:nvSpPr>
          <p:cNvPr id="6" name="Slide Number Placeholder 5"/>
          <p:cNvSpPr>
            <a:spLocks noGrp="1"/>
          </p:cNvSpPr>
          <p:nvPr>
            <p:ph type="sldNum" sz="quarter" idx="12"/>
          </p:nvPr>
        </p:nvSpPr>
        <p:spPr>
          <a:xfrm>
            <a:off x="7260858" y="7043487"/>
            <a:ext cx="2363999" cy="404596"/>
          </a:xfrm>
          <a:prstGeom prst="rect">
            <a:avLst/>
          </a:prstGeom>
        </p:spPr>
        <p:txBody>
          <a:bodyPr lIns="99427" tIns="49715" rIns="99427" bIns="49715"/>
          <a:lstStyle>
            <a:lvl1pPr>
              <a:defRPr/>
            </a:lvl1pPr>
          </a:lstStyle>
          <a:p>
            <a:pPr>
              <a:defRPr/>
            </a:pPr>
            <a:fld id="{53554AF5-5A45-4E78-80BF-8E871EB50A8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5285" y="304333"/>
            <a:ext cx="2279571" cy="6484086"/>
          </a:xfrm>
          <a:prstGeom prst="rect">
            <a:avLst/>
          </a:prstGeom>
        </p:spPr>
        <p:txBody>
          <a:bodyPr vert="eaVert" lIns="99427" tIns="49715" rIns="99427" bIns="49715"/>
          <a:lstStyle/>
          <a:p>
            <a:r>
              <a:rPr lang="en-GB" smtClean="0"/>
              <a:t>Click to edit Master title style</a:t>
            </a:r>
            <a:endParaRPr lang="en-US"/>
          </a:p>
        </p:txBody>
      </p:sp>
      <p:sp>
        <p:nvSpPr>
          <p:cNvPr id="3" name="Vertical Text Placeholder 2"/>
          <p:cNvSpPr>
            <a:spLocks noGrp="1"/>
          </p:cNvSpPr>
          <p:nvPr>
            <p:ph type="body" orient="vert" idx="1"/>
          </p:nvPr>
        </p:nvSpPr>
        <p:spPr>
          <a:xfrm>
            <a:off x="506572" y="304333"/>
            <a:ext cx="6669855" cy="6484086"/>
          </a:xfrm>
          <a:prstGeom prst="rect">
            <a:avLst/>
          </a:prstGeom>
        </p:spPr>
        <p:txBody>
          <a:bodyPr vert="eaVert" lIns="99427" tIns="49715" rIns="99427" bIns="49715"/>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06572" y="7043487"/>
            <a:ext cx="2363999" cy="404596"/>
          </a:xfrm>
          <a:prstGeom prst="rect">
            <a:avLst/>
          </a:prstGeom>
        </p:spPr>
        <p:txBody>
          <a:bodyPr lIns="99427" tIns="49715" rIns="99427" bIns="49715"/>
          <a:lstStyle>
            <a:lvl1pPr>
              <a:defRPr/>
            </a:lvl1pPr>
          </a:lstStyle>
          <a:p>
            <a:pPr>
              <a:defRPr/>
            </a:pPr>
            <a:fld id="{834F5CBB-A8DE-4462-9A39-F6CAEC3A18C3}" type="datetime1">
              <a:rPr lang="en-US"/>
              <a:pPr>
                <a:defRPr/>
              </a:pPr>
              <a:t>3/27/2014</a:t>
            </a:fld>
            <a:endParaRPr lang="en-US" dirty="0"/>
          </a:p>
        </p:txBody>
      </p:sp>
      <p:sp>
        <p:nvSpPr>
          <p:cNvPr id="5" name="Footer Placeholder 4"/>
          <p:cNvSpPr>
            <a:spLocks noGrp="1"/>
          </p:cNvSpPr>
          <p:nvPr>
            <p:ph type="ftr" sz="quarter" idx="11"/>
          </p:nvPr>
        </p:nvSpPr>
        <p:spPr>
          <a:xfrm>
            <a:off x="3461570" y="7043487"/>
            <a:ext cx="3208285" cy="404596"/>
          </a:xfrm>
          <a:prstGeom prst="rect">
            <a:avLst/>
          </a:prstGeom>
        </p:spPr>
        <p:txBody>
          <a:bodyPr lIns="99427" tIns="49715" rIns="99427" bIns="49715"/>
          <a:lstStyle>
            <a:lvl1pPr>
              <a:defRPr/>
            </a:lvl1pPr>
          </a:lstStyle>
          <a:p>
            <a:pPr>
              <a:defRPr/>
            </a:pPr>
            <a:endParaRPr lang="en-US"/>
          </a:p>
        </p:txBody>
      </p:sp>
      <p:sp>
        <p:nvSpPr>
          <p:cNvPr id="6" name="Slide Number Placeholder 5"/>
          <p:cNvSpPr>
            <a:spLocks noGrp="1"/>
          </p:cNvSpPr>
          <p:nvPr>
            <p:ph type="sldNum" sz="quarter" idx="12"/>
          </p:nvPr>
        </p:nvSpPr>
        <p:spPr>
          <a:xfrm>
            <a:off x="7260858" y="7043487"/>
            <a:ext cx="2363999" cy="404596"/>
          </a:xfrm>
          <a:prstGeom prst="rect">
            <a:avLst/>
          </a:prstGeom>
        </p:spPr>
        <p:txBody>
          <a:bodyPr lIns="99427" tIns="49715" rIns="99427" bIns="49715"/>
          <a:lstStyle>
            <a:lvl1pPr>
              <a:defRPr/>
            </a:lvl1pPr>
          </a:lstStyle>
          <a:p>
            <a:pPr>
              <a:defRPr/>
            </a:pPr>
            <a:fld id="{734E2BDD-6500-4EEA-A94F-D9645FE1D83C}"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9857" y="2360728"/>
            <a:ext cx="8611711" cy="1628938"/>
          </a:xfrm>
          <a:prstGeom prst="rect">
            <a:avLst/>
          </a:prstGeom>
        </p:spPr>
        <p:txBody>
          <a:bodyPr lIns="101316" tIns="50658" rIns="101316" bIns="50658"/>
          <a:lstStyle/>
          <a:p>
            <a:r>
              <a:rPr lang="en-US" smtClean="0"/>
              <a:t>Click to edit Master title style</a:t>
            </a:r>
            <a:endParaRPr lang="en-US"/>
          </a:p>
        </p:txBody>
      </p:sp>
      <p:sp>
        <p:nvSpPr>
          <p:cNvPr id="3" name="Subtitle 2"/>
          <p:cNvSpPr>
            <a:spLocks noGrp="1"/>
          </p:cNvSpPr>
          <p:nvPr>
            <p:ph type="subTitle" idx="1"/>
          </p:nvPr>
        </p:nvSpPr>
        <p:spPr>
          <a:xfrm>
            <a:off x="1519714" y="4306306"/>
            <a:ext cx="7091998" cy="1942059"/>
          </a:xfrm>
          <a:prstGeom prst="rect">
            <a:avLst/>
          </a:prstGeom>
        </p:spPr>
        <p:txBody>
          <a:bodyPr lIns="101316" tIns="50658" rIns="101316" bIns="50658"/>
          <a:lstStyle>
            <a:lvl1pPr marL="0" indent="0" algn="ctr">
              <a:buNone/>
              <a:defRPr>
                <a:solidFill>
                  <a:schemeClr val="tx1">
                    <a:tint val="75000"/>
                  </a:schemeClr>
                </a:solidFill>
              </a:defRPr>
            </a:lvl1pPr>
            <a:lvl2pPr marL="506578" indent="0" algn="ctr">
              <a:buNone/>
              <a:defRPr>
                <a:solidFill>
                  <a:schemeClr val="tx1">
                    <a:tint val="75000"/>
                  </a:schemeClr>
                </a:solidFill>
              </a:defRPr>
            </a:lvl2pPr>
            <a:lvl3pPr marL="1013155" indent="0" algn="ctr">
              <a:buNone/>
              <a:defRPr>
                <a:solidFill>
                  <a:schemeClr val="tx1">
                    <a:tint val="75000"/>
                  </a:schemeClr>
                </a:solidFill>
              </a:defRPr>
            </a:lvl3pPr>
            <a:lvl4pPr marL="1519733" indent="0" algn="ctr">
              <a:buNone/>
              <a:defRPr>
                <a:solidFill>
                  <a:schemeClr val="tx1">
                    <a:tint val="75000"/>
                  </a:schemeClr>
                </a:solidFill>
              </a:defRPr>
            </a:lvl4pPr>
            <a:lvl5pPr marL="2026310" indent="0" algn="ctr">
              <a:buNone/>
              <a:defRPr>
                <a:solidFill>
                  <a:schemeClr val="tx1">
                    <a:tint val="75000"/>
                  </a:schemeClr>
                </a:solidFill>
              </a:defRPr>
            </a:lvl5pPr>
            <a:lvl6pPr marL="2532888" indent="0" algn="ctr">
              <a:buNone/>
              <a:defRPr>
                <a:solidFill>
                  <a:schemeClr val="tx1">
                    <a:tint val="75000"/>
                  </a:schemeClr>
                </a:solidFill>
              </a:defRPr>
            </a:lvl6pPr>
            <a:lvl7pPr marL="3039466" indent="0" algn="ctr">
              <a:buNone/>
              <a:defRPr>
                <a:solidFill>
                  <a:schemeClr val="tx1">
                    <a:tint val="75000"/>
                  </a:schemeClr>
                </a:solidFill>
              </a:defRPr>
            </a:lvl7pPr>
            <a:lvl8pPr marL="3546043" indent="0" algn="ctr">
              <a:buNone/>
              <a:defRPr>
                <a:solidFill>
                  <a:schemeClr val="tx1">
                    <a:tint val="75000"/>
                  </a:schemeClr>
                </a:solidFill>
              </a:defRPr>
            </a:lvl8pPr>
            <a:lvl9pPr marL="40526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06571" y="7043484"/>
            <a:ext cx="2363999" cy="404596"/>
          </a:xfrm>
          <a:prstGeom prst="rect">
            <a:avLst/>
          </a:prstGeom>
        </p:spPr>
        <p:txBody>
          <a:bodyPr lIns="101316" tIns="50658" rIns="101316" bIns="50658"/>
          <a:lstStyle/>
          <a:p>
            <a:fld id="{1D8BD707-D9CF-40AE-B4C6-C98DA3205C09}" type="datetimeFigureOut">
              <a:rPr lang="en-US" smtClean="0"/>
              <a:pPr/>
              <a:t>3/27/2014</a:t>
            </a:fld>
            <a:endParaRPr lang="en-US"/>
          </a:p>
        </p:txBody>
      </p:sp>
      <p:sp>
        <p:nvSpPr>
          <p:cNvPr id="5" name="Footer Placeholder 4"/>
          <p:cNvSpPr>
            <a:spLocks noGrp="1"/>
          </p:cNvSpPr>
          <p:nvPr>
            <p:ph type="ftr" sz="quarter" idx="11"/>
          </p:nvPr>
        </p:nvSpPr>
        <p:spPr>
          <a:xfrm>
            <a:off x="3461570" y="7043484"/>
            <a:ext cx="3208285" cy="404596"/>
          </a:xfrm>
          <a:prstGeom prst="rect">
            <a:avLst/>
          </a:prstGeom>
        </p:spPr>
        <p:txBody>
          <a:bodyPr lIns="101316" tIns="50658" rIns="101316" bIns="50658"/>
          <a:lstStyle/>
          <a:p>
            <a:endParaRPr lang="en-US"/>
          </a:p>
        </p:txBody>
      </p:sp>
      <p:sp>
        <p:nvSpPr>
          <p:cNvPr id="6" name="Slide Number Placeholder 5"/>
          <p:cNvSpPr>
            <a:spLocks noGrp="1"/>
          </p:cNvSpPr>
          <p:nvPr>
            <p:ph type="sldNum" sz="quarter" idx="12"/>
          </p:nvPr>
        </p:nvSpPr>
        <p:spPr>
          <a:xfrm>
            <a:off x="7260855" y="7043484"/>
            <a:ext cx="2363999" cy="404596"/>
          </a:xfrm>
          <a:prstGeom prst="rect">
            <a:avLst/>
          </a:prstGeom>
        </p:spPr>
        <p:txBody>
          <a:bodyPr lIns="101316" tIns="50658" rIns="101316" bIns="50658"/>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413" y="304800"/>
            <a:ext cx="9118600" cy="1266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0315" y="4883297"/>
            <a:ext cx="8611711" cy="1509318"/>
          </a:xfrm>
          <a:prstGeom prst="rect">
            <a:avLst/>
          </a:prstGeom>
        </p:spPr>
        <p:txBody>
          <a:bodyPr lIns="99427" tIns="49715" rIns="99427" bIns="49715" anchor="t"/>
          <a:lstStyle>
            <a:lvl1pPr algn="l">
              <a:defRPr sz="4400" b="1" cap="all"/>
            </a:lvl1pPr>
          </a:lstStyle>
          <a:p>
            <a:r>
              <a:rPr lang="en-GB" smtClean="0"/>
              <a:t>Click to edit Master title style</a:t>
            </a:r>
            <a:endParaRPr lang="en-US"/>
          </a:p>
        </p:txBody>
      </p:sp>
      <p:sp>
        <p:nvSpPr>
          <p:cNvPr id="3" name="Text Placeholder 2"/>
          <p:cNvSpPr>
            <a:spLocks noGrp="1"/>
          </p:cNvSpPr>
          <p:nvPr>
            <p:ph type="body" idx="1"/>
          </p:nvPr>
        </p:nvSpPr>
        <p:spPr>
          <a:xfrm>
            <a:off x="800315" y="3220937"/>
            <a:ext cx="8611711" cy="1662360"/>
          </a:xfrm>
          <a:prstGeom prst="rect">
            <a:avLst/>
          </a:prstGeom>
        </p:spPr>
        <p:txBody>
          <a:bodyPr lIns="99427" tIns="49715" rIns="99427" bIns="49715" anchor="b"/>
          <a:lstStyle>
            <a:lvl1pPr marL="0" indent="0">
              <a:buNone/>
              <a:defRPr sz="2200">
                <a:solidFill>
                  <a:schemeClr val="tx1">
                    <a:tint val="75000"/>
                  </a:schemeClr>
                </a:solidFill>
              </a:defRPr>
            </a:lvl1pPr>
            <a:lvl2pPr marL="497137" indent="0">
              <a:buNone/>
              <a:defRPr sz="2000">
                <a:solidFill>
                  <a:schemeClr val="tx1">
                    <a:tint val="75000"/>
                  </a:schemeClr>
                </a:solidFill>
              </a:defRPr>
            </a:lvl2pPr>
            <a:lvl3pPr marL="994276" indent="0">
              <a:buNone/>
              <a:defRPr sz="1700">
                <a:solidFill>
                  <a:schemeClr val="tx1">
                    <a:tint val="75000"/>
                  </a:schemeClr>
                </a:solidFill>
              </a:defRPr>
            </a:lvl3pPr>
            <a:lvl4pPr marL="1491412" indent="0">
              <a:buNone/>
              <a:defRPr sz="1600">
                <a:solidFill>
                  <a:schemeClr val="tx1">
                    <a:tint val="75000"/>
                  </a:schemeClr>
                </a:solidFill>
              </a:defRPr>
            </a:lvl4pPr>
            <a:lvl5pPr marL="1988550" indent="0">
              <a:buNone/>
              <a:defRPr sz="1600">
                <a:solidFill>
                  <a:schemeClr val="tx1">
                    <a:tint val="75000"/>
                  </a:schemeClr>
                </a:solidFill>
              </a:defRPr>
            </a:lvl5pPr>
            <a:lvl6pPr marL="2485687" indent="0">
              <a:buNone/>
              <a:defRPr sz="1600">
                <a:solidFill>
                  <a:schemeClr val="tx1">
                    <a:tint val="75000"/>
                  </a:schemeClr>
                </a:solidFill>
              </a:defRPr>
            </a:lvl6pPr>
            <a:lvl7pPr marL="2982822" indent="0">
              <a:buNone/>
              <a:defRPr sz="1600">
                <a:solidFill>
                  <a:schemeClr val="tx1">
                    <a:tint val="75000"/>
                  </a:schemeClr>
                </a:solidFill>
              </a:defRPr>
            </a:lvl7pPr>
            <a:lvl8pPr marL="3479962" indent="0">
              <a:buNone/>
              <a:defRPr sz="1600">
                <a:solidFill>
                  <a:schemeClr val="tx1">
                    <a:tint val="75000"/>
                  </a:schemeClr>
                </a:solidFill>
              </a:defRPr>
            </a:lvl8pPr>
            <a:lvl9pPr marL="3977098"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06572" y="7043487"/>
            <a:ext cx="2363999" cy="404596"/>
          </a:xfrm>
          <a:prstGeom prst="rect">
            <a:avLst/>
          </a:prstGeom>
        </p:spPr>
        <p:txBody>
          <a:bodyPr lIns="99427" tIns="49715" rIns="99427" bIns="49715"/>
          <a:lstStyle>
            <a:lvl1pPr>
              <a:defRPr/>
            </a:lvl1pPr>
          </a:lstStyle>
          <a:p>
            <a:pPr>
              <a:defRPr/>
            </a:pPr>
            <a:fld id="{BD46A513-BA83-443E-A43F-152F60BBE8AF}" type="datetime1">
              <a:rPr lang="en-US"/>
              <a:pPr>
                <a:defRPr/>
              </a:pPr>
              <a:t>3/27/2014</a:t>
            </a:fld>
            <a:endParaRPr lang="en-US" dirty="0"/>
          </a:p>
        </p:txBody>
      </p:sp>
      <p:sp>
        <p:nvSpPr>
          <p:cNvPr id="5" name="Footer Placeholder 4"/>
          <p:cNvSpPr>
            <a:spLocks noGrp="1"/>
          </p:cNvSpPr>
          <p:nvPr>
            <p:ph type="ftr" sz="quarter" idx="11"/>
          </p:nvPr>
        </p:nvSpPr>
        <p:spPr>
          <a:xfrm>
            <a:off x="3461570" y="7043487"/>
            <a:ext cx="3208285" cy="404596"/>
          </a:xfrm>
          <a:prstGeom prst="rect">
            <a:avLst/>
          </a:prstGeom>
        </p:spPr>
        <p:txBody>
          <a:bodyPr lIns="99427" tIns="49715" rIns="99427" bIns="49715"/>
          <a:lstStyle>
            <a:lvl1pPr>
              <a:defRPr/>
            </a:lvl1pPr>
          </a:lstStyle>
          <a:p>
            <a:pPr>
              <a:defRPr/>
            </a:pPr>
            <a:endParaRPr lang="en-US" dirty="0"/>
          </a:p>
        </p:txBody>
      </p:sp>
      <p:sp>
        <p:nvSpPr>
          <p:cNvPr id="6" name="Slide Number Placeholder 5"/>
          <p:cNvSpPr>
            <a:spLocks noGrp="1"/>
          </p:cNvSpPr>
          <p:nvPr>
            <p:ph type="sldNum" sz="quarter" idx="12"/>
          </p:nvPr>
        </p:nvSpPr>
        <p:spPr>
          <a:xfrm>
            <a:off x="7260858" y="7043487"/>
            <a:ext cx="2363999" cy="404596"/>
          </a:xfrm>
          <a:prstGeom prst="rect">
            <a:avLst/>
          </a:prstGeom>
        </p:spPr>
        <p:txBody>
          <a:bodyPr lIns="99427" tIns="49715" rIns="99427" bIns="49715"/>
          <a:lstStyle>
            <a:lvl1pPr>
              <a:defRPr/>
            </a:lvl1pPr>
          </a:lstStyle>
          <a:p>
            <a:pPr>
              <a:defRPr/>
            </a:pPr>
            <a:fld id="{76D5FAB6-79C9-4A70-83D2-9469DFFBA40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6571" y="84437"/>
            <a:ext cx="9118283" cy="1266561"/>
          </a:xfrm>
          <a:prstGeom prst="rect">
            <a:avLst/>
          </a:prstGeom>
        </p:spPr>
        <p:txBody>
          <a:bodyPr lIns="99427" tIns="49715" rIns="99427" bIns="49715"/>
          <a:lstStyle/>
          <a:p>
            <a:r>
              <a:rPr lang="en-GB" smtClean="0"/>
              <a:t>Click to edit Master title style</a:t>
            </a:r>
            <a:endParaRPr lang="en-US"/>
          </a:p>
        </p:txBody>
      </p:sp>
      <p:sp>
        <p:nvSpPr>
          <p:cNvPr id="3" name="Content Placeholder 2"/>
          <p:cNvSpPr>
            <a:spLocks noGrp="1"/>
          </p:cNvSpPr>
          <p:nvPr>
            <p:ph sz="half" idx="1"/>
          </p:nvPr>
        </p:nvSpPr>
        <p:spPr>
          <a:xfrm>
            <a:off x="506572" y="1773187"/>
            <a:ext cx="4474713" cy="5015229"/>
          </a:xfrm>
          <a:prstGeom prst="rect">
            <a:avLst/>
          </a:prstGeom>
        </p:spPr>
        <p:txBody>
          <a:bodyPr lIns="99427" tIns="49715" rIns="99427" bIns="49715"/>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150143" y="1773187"/>
            <a:ext cx="4474713" cy="5015229"/>
          </a:xfrm>
          <a:prstGeom prst="rect">
            <a:avLst/>
          </a:prstGeom>
        </p:spPr>
        <p:txBody>
          <a:bodyPr lIns="99427" tIns="49715" rIns="99427" bIns="49715"/>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3"/>
          <p:cNvSpPr>
            <a:spLocks noGrp="1"/>
          </p:cNvSpPr>
          <p:nvPr>
            <p:ph type="dt" sz="half" idx="10"/>
          </p:nvPr>
        </p:nvSpPr>
        <p:spPr>
          <a:xfrm>
            <a:off x="506572" y="7043487"/>
            <a:ext cx="2363999" cy="404596"/>
          </a:xfrm>
          <a:prstGeom prst="rect">
            <a:avLst/>
          </a:prstGeom>
        </p:spPr>
        <p:txBody>
          <a:bodyPr lIns="99427" tIns="49715" rIns="99427" bIns="49715"/>
          <a:lstStyle>
            <a:lvl1pPr>
              <a:defRPr/>
            </a:lvl1pPr>
          </a:lstStyle>
          <a:p>
            <a:pPr>
              <a:defRPr/>
            </a:pPr>
            <a:fld id="{33DC8E69-8D4F-45E9-A8CD-D5719257D7FA}" type="datetime1">
              <a:rPr lang="en-US"/>
              <a:pPr>
                <a:defRPr/>
              </a:pPr>
              <a:t>3/27/2014</a:t>
            </a:fld>
            <a:endParaRPr lang="en-US" dirty="0"/>
          </a:p>
        </p:txBody>
      </p:sp>
      <p:sp>
        <p:nvSpPr>
          <p:cNvPr id="6" name="Footer Placeholder 4"/>
          <p:cNvSpPr>
            <a:spLocks noGrp="1"/>
          </p:cNvSpPr>
          <p:nvPr>
            <p:ph type="ftr" sz="quarter" idx="11"/>
          </p:nvPr>
        </p:nvSpPr>
        <p:spPr>
          <a:xfrm>
            <a:off x="3461570" y="7043487"/>
            <a:ext cx="3208285" cy="404596"/>
          </a:xfrm>
          <a:prstGeom prst="rect">
            <a:avLst/>
          </a:prstGeom>
        </p:spPr>
        <p:txBody>
          <a:bodyPr lIns="99427" tIns="49715" rIns="99427" bIns="49715"/>
          <a:lstStyle>
            <a:lvl1pPr>
              <a:defRPr/>
            </a:lvl1pPr>
          </a:lstStyle>
          <a:p>
            <a:pPr>
              <a:defRPr/>
            </a:pPr>
            <a:endParaRPr lang="en-US"/>
          </a:p>
        </p:txBody>
      </p:sp>
      <p:sp>
        <p:nvSpPr>
          <p:cNvPr id="7" name="Slide Number Placeholder 5"/>
          <p:cNvSpPr>
            <a:spLocks noGrp="1"/>
          </p:cNvSpPr>
          <p:nvPr>
            <p:ph type="sldNum" sz="quarter" idx="12"/>
          </p:nvPr>
        </p:nvSpPr>
        <p:spPr>
          <a:xfrm>
            <a:off x="7260858" y="7043487"/>
            <a:ext cx="2363999" cy="404596"/>
          </a:xfrm>
          <a:prstGeom prst="rect">
            <a:avLst/>
          </a:prstGeom>
        </p:spPr>
        <p:txBody>
          <a:bodyPr lIns="99427" tIns="49715" rIns="99427" bIns="49715"/>
          <a:lstStyle>
            <a:lvl1pPr>
              <a:defRPr/>
            </a:lvl1pPr>
          </a:lstStyle>
          <a:p>
            <a:pPr>
              <a:defRPr/>
            </a:pPr>
            <a:fld id="{F919E88A-D198-4EDF-A4FB-16AA7510C2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6571" y="84437"/>
            <a:ext cx="9118283" cy="1266561"/>
          </a:xfrm>
          <a:prstGeom prst="rect">
            <a:avLst/>
          </a:prstGeom>
        </p:spPr>
        <p:txBody>
          <a:bodyPr lIns="99427" tIns="49715" rIns="99427" bIns="49715"/>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06571" y="1701064"/>
            <a:ext cx="4476472" cy="708922"/>
          </a:xfrm>
          <a:prstGeom prst="rect">
            <a:avLst/>
          </a:prstGeom>
        </p:spPr>
        <p:txBody>
          <a:bodyPr lIns="99427" tIns="49715" rIns="99427" bIns="49715" anchor="b"/>
          <a:lstStyle>
            <a:lvl1pPr marL="0" indent="0">
              <a:buNone/>
              <a:defRPr sz="2500" b="1"/>
            </a:lvl1pPr>
            <a:lvl2pPr marL="497137" indent="0">
              <a:buNone/>
              <a:defRPr sz="2200" b="1"/>
            </a:lvl2pPr>
            <a:lvl3pPr marL="994276" indent="0">
              <a:buNone/>
              <a:defRPr sz="2000" b="1"/>
            </a:lvl3pPr>
            <a:lvl4pPr marL="1491412" indent="0">
              <a:buNone/>
              <a:defRPr sz="1700" b="1"/>
            </a:lvl4pPr>
            <a:lvl5pPr marL="1988550" indent="0">
              <a:buNone/>
              <a:defRPr sz="1700" b="1"/>
            </a:lvl5pPr>
            <a:lvl6pPr marL="2485687" indent="0">
              <a:buNone/>
              <a:defRPr sz="1700" b="1"/>
            </a:lvl6pPr>
            <a:lvl7pPr marL="2982822" indent="0">
              <a:buNone/>
              <a:defRPr sz="1700" b="1"/>
            </a:lvl7pPr>
            <a:lvl8pPr marL="3479962" indent="0">
              <a:buNone/>
              <a:defRPr sz="1700" b="1"/>
            </a:lvl8pPr>
            <a:lvl9pPr marL="3977098" indent="0">
              <a:buNone/>
              <a:defRPr sz="1700" b="1"/>
            </a:lvl9pPr>
          </a:lstStyle>
          <a:p>
            <a:pPr lvl="0"/>
            <a:r>
              <a:rPr lang="en-GB" smtClean="0"/>
              <a:t>Click to edit Master text styles</a:t>
            </a:r>
          </a:p>
        </p:txBody>
      </p:sp>
      <p:sp>
        <p:nvSpPr>
          <p:cNvPr id="4" name="Content Placeholder 3"/>
          <p:cNvSpPr>
            <a:spLocks noGrp="1"/>
          </p:cNvSpPr>
          <p:nvPr>
            <p:ph sz="half" idx="2"/>
          </p:nvPr>
        </p:nvSpPr>
        <p:spPr>
          <a:xfrm>
            <a:off x="506571" y="2409983"/>
            <a:ext cx="4476472" cy="4378430"/>
          </a:xfrm>
          <a:prstGeom prst="rect">
            <a:avLst/>
          </a:prstGeom>
        </p:spPr>
        <p:txBody>
          <a:bodyPr lIns="99427" tIns="49715" rIns="99427" bIns="49715"/>
          <a:lstStyle>
            <a:lvl1pPr>
              <a:defRPr sz="25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146629" y="1701064"/>
            <a:ext cx="4478231" cy="708922"/>
          </a:xfrm>
          <a:prstGeom prst="rect">
            <a:avLst/>
          </a:prstGeom>
        </p:spPr>
        <p:txBody>
          <a:bodyPr lIns="99427" tIns="49715" rIns="99427" bIns="49715" anchor="b"/>
          <a:lstStyle>
            <a:lvl1pPr marL="0" indent="0">
              <a:buNone/>
              <a:defRPr sz="2500" b="1"/>
            </a:lvl1pPr>
            <a:lvl2pPr marL="497137" indent="0">
              <a:buNone/>
              <a:defRPr sz="2200" b="1"/>
            </a:lvl2pPr>
            <a:lvl3pPr marL="994276" indent="0">
              <a:buNone/>
              <a:defRPr sz="2000" b="1"/>
            </a:lvl3pPr>
            <a:lvl4pPr marL="1491412" indent="0">
              <a:buNone/>
              <a:defRPr sz="1700" b="1"/>
            </a:lvl4pPr>
            <a:lvl5pPr marL="1988550" indent="0">
              <a:buNone/>
              <a:defRPr sz="1700" b="1"/>
            </a:lvl5pPr>
            <a:lvl6pPr marL="2485687" indent="0">
              <a:buNone/>
              <a:defRPr sz="1700" b="1"/>
            </a:lvl6pPr>
            <a:lvl7pPr marL="2982822" indent="0">
              <a:buNone/>
              <a:defRPr sz="1700" b="1"/>
            </a:lvl7pPr>
            <a:lvl8pPr marL="3479962" indent="0">
              <a:buNone/>
              <a:defRPr sz="1700" b="1"/>
            </a:lvl8pPr>
            <a:lvl9pPr marL="3977098" indent="0">
              <a:buNone/>
              <a:defRPr sz="1700" b="1"/>
            </a:lvl9pPr>
          </a:lstStyle>
          <a:p>
            <a:pPr lvl="0"/>
            <a:r>
              <a:rPr lang="en-GB" smtClean="0"/>
              <a:t>Click to edit Master text styles</a:t>
            </a:r>
          </a:p>
        </p:txBody>
      </p:sp>
      <p:sp>
        <p:nvSpPr>
          <p:cNvPr id="6" name="Content Placeholder 5"/>
          <p:cNvSpPr>
            <a:spLocks noGrp="1"/>
          </p:cNvSpPr>
          <p:nvPr>
            <p:ph sz="quarter" idx="4"/>
          </p:nvPr>
        </p:nvSpPr>
        <p:spPr>
          <a:xfrm>
            <a:off x="5146629" y="2409983"/>
            <a:ext cx="4478231" cy="4378430"/>
          </a:xfrm>
          <a:prstGeom prst="rect">
            <a:avLst/>
          </a:prstGeom>
        </p:spPr>
        <p:txBody>
          <a:bodyPr lIns="99427" tIns="49715" rIns="99427" bIns="49715"/>
          <a:lstStyle>
            <a:lvl1pPr>
              <a:defRPr sz="25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a:xfrm>
            <a:off x="506572" y="7043487"/>
            <a:ext cx="2363999" cy="404596"/>
          </a:xfrm>
          <a:prstGeom prst="rect">
            <a:avLst/>
          </a:prstGeom>
        </p:spPr>
        <p:txBody>
          <a:bodyPr lIns="99427" tIns="49715" rIns="99427" bIns="49715"/>
          <a:lstStyle>
            <a:lvl1pPr>
              <a:defRPr/>
            </a:lvl1pPr>
          </a:lstStyle>
          <a:p>
            <a:pPr>
              <a:defRPr/>
            </a:pPr>
            <a:fld id="{29C04489-5799-47E3-86D2-97700E96A6AF}" type="datetime1">
              <a:rPr lang="en-US"/>
              <a:pPr>
                <a:defRPr/>
              </a:pPr>
              <a:t>3/27/2014</a:t>
            </a:fld>
            <a:endParaRPr lang="en-US" dirty="0"/>
          </a:p>
        </p:txBody>
      </p:sp>
      <p:sp>
        <p:nvSpPr>
          <p:cNvPr id="8" name="Footer Placeholder 4"/>
          <p:cNvSpPr>
            <a:spLocks noGrp="1"/>
          </p:cNvSpPr>
          <p:nvPr>
            <p:ph type="ftr" sz="quarter" idx="11"/>
          </p:nvPr>
        </p:nvSpPr>
        <p:spPr>
          <a:xfrm>
            <a:off x="3461570" y="7043487"/>
            <a:ext cx="3208285" cy="404596"/>
          </a:xfrm>
          <a:prstGeom prst="rect">
            <a:avLst/>
          </a:prstGeom>
        </p:spPr>
        <p:txBody>
          <a:bodyPr lIns="99427" tIns="49715" rIns="99427" bIns="49715"/>
          <a:lstStyle>
            <a:lvl1pPr>
              <a:defRPr/>
            </a:lvl1pPr>
          </a:lstStyle>
          <a:p>
            <a:pPr>
              <a:defRPr/>
            </a:pPr>
            <a:endParaRPr lang="en-US"/>
          </a:p>
        </p:txBody>
      </p:sp>
      <p:sp>
        <p:nvSpPr>
          <p:cNvPr id="9" name="Slide Number Placeholder 5"/>
          <p:cNvSpPr>
            <a:spLocks noGrp="1"/>
          </p:cNvSpPr>
          <p:nvPr>
            <p:ph type="sldNum" sz="quarter" idx="12"/>
          </p:nvPr>
        </p:nvSpPr>
        <p:spPr>
          <a:xfrm>
            <a:off x="7260858" y="7043487"/>
            <a:ext cx="2363999" cy="404596"/>
          </a:xfrm>
          <a:prstGeom prst="rect">
            <a:avLst/>
          </a:prstGeom>
        </p:spPr>
        <p:txBody>
          <a:bodyPr lIns="99427" tIns="49715" rIns="99427" bIns="49715"/>
          <a:lstStyle>
            <a:lvl1pPr>
              <a:defRPr/>
            </a:lvl1pPr>
          </a:lstStyle>
          <a:p>
            <a:pPr>
              <a:defRPr/>
            </a:pPr>
            <a:fld id="{00224225-6429-4317-B3FC-726889BEC9D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6571" y="84437"/>
            <a:ext cx="9118283" cy="1266561"/>
          </a:xfrm>
          <a:prstGeom prst="rect">
            <a:avLst/>
          </a:prstGeom>
        </p:spPr>
        <p:txBody>
          <a:bodyPr lIns="99427" tIns="49715" rIns="99427" bIns="49715"/>
          <a:lstStyle/>
          <a:p>
            <a:r>
              <a:rPr lang="en-GB" smtClean="0"/>
              <a:t>Click to edit Master title style</a:t>
            </a:r>
            <a:endParaRPr lang="en-US"/>
          </a:p>
        </p:txBody>
      </p:sp>
      <p:sp>
        <p:nvSpPr>
          <p:cNvPr id="3" name="Date Placeholder 3"/>
          <p:cNvSpPr>
            <a:spLocks noGrp="1"/>
          </p:cNvSpPr>
          <p:nvPr>
            <p:ph type="dt" sz="half" idx="10"/>
          </p:nvPr>
        </p:nvSpPr>
        <p:spPr>
          <a:xfrm>
            <a:off x="506572" y="7043487"/>
            <a:ext cx="2363999" cy="404596"/>
          </a:xfrm>
          <a:prstGeom prst="rect">
            <a:avLst/>
          </a:prstGeom>
        </p:spPr>
        <p:txBody>
          <a:bodyPr lIns="99427" tIns="49715" rIns="99427" bIns="49715"/>
          <a:lstStyle>
            <a:lvl1pPr>
              <a:defRPr/>
            </a:lvl1pPr>
          </a:lstStyle>
          <a:p>
            <a:pPr>
              <a:defRPr/>
            </a:pPr>
            <a:fld id="{4A428434-5498-4508-AE61-3DF745DBCB52}" type="datetime1">
              <a:rPr lang="en-US"/>
              <a:pPr>
                <a:defRPr/>
              </a:pPr>
              <a:t>3/27/2014</a:t>
            </a:fld>
            <a:endParaRPr lang="en-US" dirty="0"/>
          </a:p>
        </p:txBody>
      </p:sp>
      <p:sp>
        <p:nvSpPr>
          <p:cNvPr id="4" name="Footer Placeholder 4"/>
          <p:cNvSpPr>
            <a:spLocks noGrp="1"/>
          </p:cNvSpPr>
          <p:nvPr>
            <p:ph type="ftr" sz="quarter" idx="11"/>
          </p:nvPr>
        </p:nvSpPr>
        <p:spPr>
          <a:xfrm>
            <a:off x="3461570" y="7043487"/>
            <a:ext cx="3208285" cy="404596"/>
          </a:xfrm>
          <a:prstGeom prst="rect">
            <a:avLst/>
          </a:prstGeom>
        </p:spPr>
        <p:txBody>
          <a:bodyPr lIns="99427" tIns="49715" rIns="99427" bIns="49715"/>
          <a:lstStyle>
            <a:lvl1pPr>
              <a:defRPr/>
            </a:lvl1pPr>
          </a:lstStyle>
          <a:p>
            <a:pPr>
              <a:defRPr/>
            </a:pPr>
            <a:endParaRPr lang="en-US"/>
          </a:p>
        </p:txBody>
      </p:sp>
      <p:sp>
        <p:nvSpPr>
          <p:cNvPr id="5" name="Slide Number Placeholder 5"/>
          <p:cNvSpPr>
            <a:spLocks noGrp="1"/>
          </p:cNvSpPr>
          <p:nvPr>
            <p:ph type="sldNum" sz="quarter" idx="12"/>
          </p:nvPr>
        </p:nvSpPr>
        <p:spPr>
          <a:xfrm>
            <a:off x="7260858" y="7043487"/>
            <a:ext cx="2363999" cy="404596"/>
          </a:xfrm>
          <a:prstGeom prst="rect">
            <a:avLst/>
          </a:prstGeom>
        </p:spPr>
        <p:txBody>
          <a:bodyPr lIns="99427" tIns="49715" rIns="99427" bIns="49715"/>
          <a:lstStyle>
            <a:lvl1pPr>
              <a:defRPr/>
            </a:lvl1pPr>
          </a:lstStyle>
          <a:p>
            <a:pPr>
              <a:defRPr/>
            </a:pPr>
            <a:fld id="{6E78B7DC-791E-490E-975D-6FA10F9540C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06572" y="7043487"/>
            <a:ext cx="2363999" cy="404596"/>
          </a:xfrm>
          <a:prstGeom prst="rect">
            <a:avLst/>
          </a:prstGeom>
        </p:spPr>
        <p:txBody>
          <a:bodyPr lIns="99427" tIns="49715" rIns="99427" bIns="49715"/>
          <a:lstStyle>
            <a:lvl1pPr>
              <a:defRPr/>
            </a:lvl1pPr>
          </a:lstStyle>
          <a:p>
            <a:pPr>
              <a:defRPr/>
            </a:pPr>
            <a:fld id="{3C175D40-1D05-4207-8B4A-FEDC829D9E0F}" type="datetime1">
              <a:rPr lang="en-US"/>
              <a:pPr>
                <a:defRPr/>
              </a:pPr>
              <a:t>3/27/2014</a:t>
            </a:fld>
            <a:endParaRPr lang="en-US" dirty="0"/>
          </a:p>
        </p:txBody>
      </p:sp>
      <p:sp>
        <p:nvSpPr>
          <p:cNvPr id="3" name="Footer Placeholder 4"/>
          <p:cNvSpPr>
            <a:spLocks noGrp="1"/>
          </p:cNvSpPr>
          <p:nvPr>
            <p:ph type="ftr" sz="quarter" idx="11"/>
          </p:nvPr>
        </p:nvSpPr>
        <p:spPr>
          <a:xfrm>
            <a:off x="3461570" y="7043487"/>
            <a:ext cx="3208285" cy="404596"/>
          </a:xfrm>
          <a:prstGeom prst="rect">
            <a:avLst/>
          </a:prstGeom>
        </p:spPr>
        <p:txBody>
          <a:bodyPr lIns="99427" tIns="49715" rIns="99427" bIns="49715"/>
          <a:lstStyle>
            <a:lvl1pPr>
              <a:defRPr/>
            </a:lvl1pPr>
          </a:lstStyle>
          <a:p>
            <a:pPr>
              <a:defRPr/>
            </a:pPr>
            <a:endParaRPr lang="en-US"/>
          </a:p>
        </p:txBody>
      </p:sp>
      <p:sp>
        <p:nvSpPr>
          <p:cNvPr id="4" name="Slide Number Placeholder 5"/>
          <p:cNvSpPr>
            <a:spLocks noGrp="1"/>
          </p:cNvSpPr>
          <p:nvPr>
            <p:ph type="sldNum" sz="quarter" idx="12"/>
          </p:nvPr>
        </p:nvSpPr>
        <p:spPr>
          <a:xfrm>
            <a:off x="7260858" y="7043487"/>
            <a:ext cx="2363999" cy="404596"/>
          </a:xfrm>
          <a:prstGeom prst="rect">
            <a:avLst/>
          </a:prstGeom>
        </p:spPr>
        <p:txBody>
          <a:bodyPr lIns="99427" tIns="49715" rIns="99427" bIns="49715"/>
          <a:lstStyle>
            <a:lvl1pPr>
              <a:defRPr/>
            </a:lvl1pPr>
          </a:lstStyle>
          <a:p>
            <a:pPr>
              <a:defRPr/>
            </a:pPr>
            <a:fld id="{F929B1E5-2E07-47F2-85F4-10E057DE7E9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Master_slide.jp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3" y="0"/>
            <a:ext cx="10129625" cy="75993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61" r:id="rId4"/>
    <p:sldLayoutId id="2147483651" r:id="rId5"/>
    <p:sldLayoutId id="2147483652" r:id="rId6"/>
    <p:sldLayoutId id="2147483653" r:id="rId7"/>
    <p:sldLayoutId id="2147483654" r:id="rId8"/>
    <p:sldLayoutId id="2147483655" r:id="rId9"/>
    <p:sldLayoutId id="2147483656" r:id="rId10"/>
    <p:sldLayoutId id="2147483673"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57" r:id="rId23"/>
    <p:sldLayoutId id="2147483658" r:id="rId24"/>
    <p:sldLayoutId id="2147483659" r:id="rId25"/>
    <p:sldLayoutId id="2147483660" r:id="rId26"/>
  </p:sldLayoutIdLst>
  <p:txStyles>
    <p:titleStyle>
      <a:lvl1pPr algn="l" defTabSz="497137" rtl="0" eaLnBrk="0" fontAlgn="base" hangingPunct="0">
        <a:spcBef>
          <a:spcPct val="0"/>
        </a:spcBef>
        <a:spcAft>
          <a:spcPct val="0"/>
        </a:spcAft>
        <a:defRPr sz="3500" kern="1200">
          <a:solidFill>
            <a:schemeClr val="bg1"/>
          </a:solidFill>
          <a:latin typeface="+mj-lt"/>
          <a:ea typeface="Geneva" pitchFamily="97" charset="0"/>
          <a:cs typeface="Geneva" pitchFamily="97" charset="0"/>
        </a:defRPr>
      </a:lvl1pPr>
      <a:lvl2pPr algn="l" defTabSz="497137" rtl="0" eaLnBrk="0" fontAlgn="base" hangingPunct="0">
        <a:spcBef>
          <a:spcPct val="0"/>
        </a:spcBef>
        <a:spcAft>
          <a:spcPct val="0"/>
        </a:spcAft>
        <a:defRPr sz="3500">
          <a:solidFill>
            <a:schemeClr val="bg1"/>
          </a:solidFill>
          <a:latin typeface="Calibri" pitchFamily="97" charset="0"/>
          <a:ea typeface="Geneva" pitchFamily="97" charset="0"/>
          <a:cs typeface="Geneva" pitchFamily="97" charset="0"/>
        </a:defRPr>
      </a:lvl2pPr>
      <a:lvl3pPr algn="l" defTabSz="497137" rtl="0" eaLnBrk="0" fontAlgn="base" hangingPunct="0">
        <a:spcBef>
          <a:spcPct val="0"/>
        </a:spcBef>
        <a:spcAft>
          <a:spcPct val="0"/>
        </a:spcAft>
        <a:defRPr sz="3500">
          <a:solidFill>
            <a:schemeClr val="bg1"/>
          </a:solidFill>
          <a:latin typeface="Calibri" pitchFamily="97" charset="0"/>
          <a:ea typeface="Geneva" pitchFamily="97" charset="0"/>
          <a:cs typeface="Geneva" pitchFamily="97" charset="0"/>
        </a:defRPr>
      </a:lvl3pPr>
      <a:lvl4pPr algn="l" defTabSz="497137" rtl="0" eaLnBrk="0" fontAlgn="base" hangingPunct="0">
        <a:spcBef>
          <a:spcPct val="0"/>
        </a:spcBef>
        <a:spcAft>
          <a:spcPct val="0"/>
        </a:spcAft>
        <a:defRPr sz="3500">
          <a:solidFill>
            <a:schemeClr val="bg1"/>
          </a:solidFill>
          <a:latin typeface="Calibri" pitchFamily="97" charset="0"/>
          <a:ea typeface="Geneva" pitchFamily="97" charset="0"/>
          <a:cs typeface="Geneva" pitchFamily="97" charset="0"/>
        </a:defRPr>
      </a:lvl4pPr>
      <a:lvl5pPr algn="l" defTabSz="497137" rtl="0" eaLnBrk="0" fontAlgn="base" hangingPunct="0">
        <a:spcBef>
          <a:spcPct val="0"/>
        </a:spcBef>
        <a:spcAft>
          <a:spcPct val="0"/>
        </a:spcAft>
        <a:defRPr sz="3500">
          <a:solidFill>
            <a:schemeClr val="bg1"/>
          </a:solidFill>
          <a:latin typeface="Calibri" pitchFamily="97" charset="0"/>
          <a:ea typeface="Geneva" pitchFamily="97" charset="0"/>
          <a:cs typeface="Geneva" pitchFamily="97" charset="0"/>
        </a:defRPr>
      </a:lvl5pPr>
      <a:lvl6pPr marL="497137" algn="ctr" defTabSz="497137" rtl="0" fontAlgn="base">
        <a:spcBef>
          <a:spcPct val="0"/>
        </a:spcBef>
        <a:spcAft>
          <a:spcPct val="0"/>
        </a:spcAft>
        <a:defRPr sz="4800">
          <a:solidFill>
            <a:schemeClr val="tx1"/>
          </a:solidFill>
          <a:latin typeface="Calibri" pitchFamily="97" charset="0"/>
          <a:ea typeface="Geneva" pitchFamily="97" charset="0"/>
          <a:cs typeface="Geneva" pitchFamily="97" charset="0"/>
        </a:defRPr>
      </a:lvl6pPr>
      <a:lvl7pPr marL="994276" algn="ctr" defTabSz="497137" rtl="0" fontAlgn="base">
        <a:spcBef>
          <a:spcPct val="0"/>
        </a:spcBef>
        <a:spcAft>
          <a:spcPct val="0"/>
        </a:spcAft>
        <a:defRPr sz="4800">
          <a:solidFill>
            <a:schemeClr val="tx1"/>
          </a:solidFill>
          <a:latin typeface="Calibri" pitchFamily="97" charset="0"/>
          <a:ea typeface="Geneva" pitchFamily="97" charset="0"/>
          <a:cs typeface="Geneva" pitchFamily="97" charset="0"/>
        </a:defRPr>
      </a:lvl7pPr>
      <a:lvl8pPr marL="1491412" algn="ctr" defTabSz="497137" rtl="0" fontAlgn="base">
        <a:spcBef>
          <a:spcPct val="0"/>
        </a:spcBef>
        <a:spcAft>
          <a:spcPct val="0"/>
        </a:spcAft>
        <a:defRPr sz="4800">
          <a:solidFill>
            <a:schemeClr val="tx1"/>
          </a:solidFill>
          <a:latin typeface="Calibri" pitchFamily="97" charset="0"/>
          <a:ea typeface="Geneva" pitchFamily="97" charset="0"/>
          <a:cs typeface="Geneva" pitchFamily="97" charset="0"/>
        </a:defRPr>
      </a:lvl8pPr>
      <a:lvl9pPr marL="1988550" algn="ctr" defTabSz="497137" rtl="0" fontAlgn="base">
        <a:spcBef>
          <a:spcPct val="0"/>
        </a:spcBef>
        <a:spcAft>
          <a:spcPct val="0"/>
        </a:spcAft>
        <a:defRPr sz="4800">
          <a:solidFill>
            <a:schemeClr val="tx1"/>
          </a:solidFill>
          <a:latin typeface="Calibri" pitchFamily="97" charset="0"/>
          <a:ea typeface="Geneva" pitchFamily="97" charset="0"/>
          <a:cs typeface="Geneva" pitchFamily="97" charset="0"/>
        </a:defRPr>
      </a:lvl9pPr>
    </p:titleStyle>
    <p:bodyStyle>
      <a:lvl1pPr marL="372852" indent="-372852" algn="l" defTabSz="497137" rtl="0" eaLnBrk="0" fontAlgn="base" hangingPunct="0">
        <a:spcBef>
          <a:spcPct val="20000"/>
        </a:spcBef>
        <a:spcAft>
          <a:spcPct val="0"/>
        </a:spcAft>
        <a:buFont typeface="Arial" charset="0"/>
        <a:buChar char="•"/>
        <a:defRPr kern="1200">
          <a:solidFill>
            <a:schemeClr val="bg1"/>
          </a:solidFill>
          <a:latin typeface="+mn-lt"/>
          <a:ea typeface="Geneva" pitchFamily="97" charset="0"/>
          <a:cs typeface="Geneva" pitchFamily="97" charset="0"/>
        </a:defRPr>
      </a:lvl1pPr>
      <a:lvl2pPr marL="807847" indent="-310711" algn="l" defTabSz="497137" rtl="0" eaLnBrk="0" fontAlgn="base" hangingPunct="0">
        <a:spcBef>
          <a:spcPct val="20000"/>
        </a:spcBef>
        <a:spcAft>
          <a:spcPct val="0"/>
        </a:spcAft>
        <a:buFont typeface="Arial" charset="0"/>
        <a:buChar char="–"/>
        <a:defRPr kern="1200">
          <a:solidFill>
            <a:schemeClr val="bg1"/>
          </a:solidFill>
          <a:latin typeface="+mn-lt"/>
          <a:ea typeface="Geneva" pitchFamily="97" charset="0"/>
          <a:cs typeface="Geneva" pitchFamily="97" charset="0"/>
        </a:defRPr>
      </a:lvl2pPr>
      <a:lvl3pPr marL="1242842" indent="-248570" algn="l" defTabSz="497137" rtl="0" eaLnBrk="0" fontAlgn="base" hangingPunct="0">
        <a:spcBef>
          <a:spcPct val="20000"/>
        </a:spcBef>
        <a:spcAft>
          <a:spcPct val="0"/>
        </a:spcAft>
        <a:buFont typeface="Arial" charset="0"/>
        <a:buChar char="•"/>
        <a:defRPr kern="1200">
          <a:solidFill>
            <a:schemeClr val="bg1"/>
          </a:solidFill>
          <a:latin typeface="+mn-lt"/>
          <a:ea typeface="Geneva" pitchFamily="97" charset="0"/>
          <a:cs typeface="Geneva" pitchFamily="97" charset="0"/>
        </a:defRPr>
      </a:lvl3pPr>
      <a:lvl4pPr marL="1739981" indent="-248570" algn="l" defTabSz="497137" rtl="0" eaLnBrk="0" fontAlgn="base" hangingPunct="0">
        <a:spcBef>
          <a:spcPct val="20000"/>
        </a:spcBef>
        <a:spcAft>
          <a:spcPct val="0"/>
        </a:spcAft>
        <a:buFont typeface="Arial" charset="0"/>
        <a:buChar char="–"/>
        <a:defRPr kern="1200">
          <a:solidFill>
            <a:schemeClr val="bg1"/>
          </a:solidFill>
          <a:latin typeface="+mn-lt"/>
          <a:ea typeface="Geneva" pitchFamily="97" charset="0"/>
          <a:cs typeface="Geneva" pitchFamily="97" charset="0"/>
        </a:defRPr>
      </a:lvl4pPr>
      <a:lvl5pPr marL="2237117" indent="-248570" algn="l" defTabSz="497137" rtl="0" eaLnBrk="0" fontAlgn="base" hangingPunct="0">
        <a:spcBef>
          <a:spcPct val="20000"/>
        </a:spcBef>
        <a:spcAft>
          <a:spcPct val="0"/>
        </a:spcAft>
        <a:buFont typeface="Arial" charset="0"/>
        <a:buChar char="»"/>
        <a:defRPr kern="1200">
          <a:solidFill>
            <a:schemeClr val="bg1"/>
          </a:solidFill>
          <a:latin typeface="+mn-lt"/>
          <a:ea typeface="Geneva" pitchFamily="97" charset="0"/>
          <a:cs typeface="Geneva" pitchFamily="97" charset="0"/>
        </a:defRPr>
      </a:lvl5pPr>
      <a:lvl6pPr marL="2734255" indent="-248570" algn="l" defTabSz="497137" rtl="0" eaLnBrk="1" latinLnBrk="0" hangingPunct="1">
        <a:spcBef>
          <a:spcPct val="20000"/>
        </a:spcBef>
        <a:buFont typeface="Arial"/>
        <a:buChar char="•"/>
        <a:defRPr sz="2200" kern="1200">
          <a:solidFill>
            <a:schemeClr val="tx1"/>
          </a:solidFill>
          <a:latin typeface="+mn-lt"/>
          <a:ea typeface="+mn-ea"/>
          <a:cs typeface="+mn-cs"/>
        </a:defRPr>
      </a:lvl6pPr>
      <a:lvl7pPr marL="3231393" indent="-248570" algn="l" defTabSz="497137" rtl="0" eaLnBrk="1" latinLnBrk="0" hangingPunct="1">
        <a:spcBef>
          <a:spcPct val="20000"/>
        </a:spcBef>
        <a:buFont typeface="Arial"/>
        <a:buChar char="•"/>
        <a:defRPr sz="2200" kern="1200">
          <a:solidFill>
            <a:schemeClr val="tx1"/>
          </a:solidFill>
          <a:latin typeface="+mn-lt"/>
          <a:ea typeface="+mn-ea"/>
          <a:cs typeface="+mn-cs"/>
        </a:defRPr>
      </a:lvl7pPr>
      <a:lvl8pPr marL="3728530" indent="-248570" algn="l" defTabSz="497137" rtl="0" eaLnBrk="1" latinLnBrk="0" hangingPunct="1">
        <a:spcBef>
          <a:spcPct val="20000"/>
        </a:spcBef>
        <a:buFont typeface="Arial"/>
        <a:buChar char="•"/>
        <a:defRPr sz="2200" kern="1200">
          <a:solidFill>
            <a:schemeClr val="tx1"/>
          </a:solidFill>
          <a:latin typeface="+mn-lt"/>
          <a:ea typeface="+mn-ea"/>
          <a:cs typeface="+mn-cs"/>
        </a:defRPr>
      </a:lvl8pPr>
      <a:lvl9pPr marL="4225667" indent="-248570" algn="l" defTabSz="49713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137" rtl="0" eaLnBrk="1" latinLnBrk="0" hangingPunct="1">
        <a:defRPr sz="2000" kern="1200">
          <a:solidFill>
            <a:schemeClr val="tx1"/>
          </a:solidFill>
          <a:latin typeface="+mn-lt"/>
          <a:ea typeface="+mn-ea"/>
          <a:cs typeface="+mn-cs"/>
        </a:defRPr>
      </a:lvl1pPr>
      <a:lvl2pPr marL="497137" algn="l" defTabSz="497137" rtl="0" eaLnBrk="1" latinLnBrk="0" hangingPunct="1">
        <a:defRPr sz="2000" kern="1200">
          <a:solidFill>
            <a:schemeClr val="tx1"/>
          </a:solidFill>
          <a:latin typeface="+mn-lt"/>
          <a:ea typeface="+mn-ea"/>
          <a:cs typeface="+mn-cs"/>
        </a:defRPr>
      </a:lvl2pPr>
      <a:lvl3pPr marL="994276" algn="l" defTabSz="497137" rtl="0" eaLnBrk="1" latinLnBrk="0" hangingPunct="1">
        <a:defRPr sz="2000" kern="1200">
          <a:solidFill>
            <a:schemeClr val="tx1"/>
          </a:solidFill>
          <a:latin typeface="+mn-lt"/>
          <a:ea typeface="+mn-ea"/>
          <a:cs typeface="+mn-cs"/>
        </a:defRPr>
      </a:lvl3pPr>
      <a:lvl4pPr marL="1491412" algn="l" defTabSz="497137" rtl="0" eaLnBrk="1" latinLnBrk="0" hangingPunct="1">
        <a:defRPr sz="2000" kern="1200">
          <a:solidFill>
            <a:schemeClr val="tx1"/>
          </a:solidFill>
          <a:latin typeface="+mn-lt"/>
          <a:ea typeface="+mn-ea"/>
          <a:cs typeface="+mn-cs"/>
        </a:defRPr>
      </a:lvl4pPr>
      <a:lvl5pPr marL="1988550" algn="l" defTabSz="497137" rtl="0" eaLnBrk="1" latinLnBrk="0" hangingPunct="1">
        <a:defRPr sz="2000" kern="1200">
          <a:solidFill>
            <a:schemeClr val="tx1"/>
          </a:solidFill>
          <a:latin typeface="+mn-lt"/>
          <a:ea typeface="+mn-ea"/>
          <a:cs typeface="+mn-cs"/>
        </a:defRPr>
      </a:lvl5pPr>
      <a:lvl6pPr marL="2485687" algn="l" defTabSz="497137" rtl="0" eaLnBrk="1" latinLnBrk="0" hangingPunct="1">
        <a:defRPr sz="2000" kern="1200">
          <a:solidFill>
            <a:schemeClr val="tx1"/>
          </a:solidFill>
          <a:latin typeface="+mn-lt"/>
          <a:ea typeface="+mn-ea"/>
          <a:cs typeface="+mn-cs"/>
        </a:defRPr>
      </a:lvl6pPr>
      <a:lvl7pPr marL="2982822" algn="l" defTabSz="497137" rtl="0" eaLnBrk="1" latinLnBrk="0" hangingPunct="1">
        <a:defRPr sz="2000" kern="1200">
          <a:solidFill>
            <a:schemeClr val="tx1"/>
          </a:solidFill>
          <a:latin typeface="+mn-lt"/>
          <a:ea typeface="+mn-ea"/>
          <a:cs typeface="+mn-cs"/>
        </a:defRPr>
      </a:lvl7pPr>
      <a:lvl8pPr marL="3479962" algn="l" defTabSz="497137" rtl="0" eaLnBrk="1" latinLnBrk="0" hangingPunct="1">
        <a:defRPr sz="2000" kern="1200">
          <a:solidFill>
            <a:schemeClr val="tx1"/>
          </a:solidFill>
          <a:latin typeface="+mn-lt"/>
          <a:ea typeface="+mn-ea"/>
          <a:cs typeface="+mn-cs"/>
        </a:defRPr>
      </a:lvl8pPr>
      <a:lvl9pPr marL="3977098" algn="l" defTabSz="49713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3224" y="2863577"/>
            <a:ext cx="9109012" cy="3847181"/>
          </a:xfrm>
          <a:prstGeom prst="rect">
            <a:avLst/>
          </a:prstGeom>
          <a:noFill/>
        </p:spPr>
        <p:txBody>
          <a:bodyPr wrap="square" lIns="91414" tIns="45707" rIns="91414" bIns="45707" rtlCol="0">
            <a:spAutoFit/>
          </a:bodyPr>
          <a:lstStyle/>
          <a:p>
            <a:pPr algn="r"/>
            <a:endParaRPr lang="en-US" sz="4400" b="1" dirty="0">
              <a:solidFill>
                <a:srgbClr val="A6A6A6"/>
              </a:solidFill>
              <a:latin typeface="Calibri"/>
              <a:cs typeface="Calibri"/>
            </a:endParaRPr>
          </a:p>
          <a:p>
            <a:pPr algn="ctr"/>
            <a:r>
              <a:rPr lang="en-US" sz="4400" b="1" dirty="0" smtClean="0">
                <a:latin typeface="Calibri"/>
                <a:cs typeface="Calibri"/>
              </a:rPr>
              <a:t>DUBE TRADEPORT</a:t>
            </a:r>
            <a:endParaRPr lang="en-US" sz="2800" b="1" dirty="0" smtClean="0"/>
          </a:p>
          <a:p>
            <a:endParaRPr lang="en-US" sz="2800" b="1" dirty="0">
              <a:solidFill>
                <a:srgbClr val="00B050"/>
              </a:solidFill>
            </a:endParaRPr>
          </a:p>
          <a:p>
            <a:pPr algn="ctr"/>
            <a:r>
              <a:rPr lang="en-US" sz="2800" b="1" dirty="0" smtClean="0">
                <a:solidFill>
                  <a:srgbClr val="00B050"/>
                </a:solidFill>
              </a:rPr>
              <a:t>Focus </a:t>
            </a:r>
            <a:r>
              <a:rPr lang="en-US" sz="2800" b="1" dirty="0">
                <a:solidFill>
                  <a:srgbClr val="00B050"/>
                </a:solidFill>
              </a:rPr>
              <a:t>on AgriZone</a:t>
            </a:r>
          </a:p>
          <a:p>
            <a:pPr algn="ctr"/>
            <a:endParaRPr lang="en-US" sz="2800" dirty="0" smtClean="0">
              <a:solidFill>
                <a:srgbClr val="00B050"/>
              </a:solidFill>
            </a:endParaRPr>
          </a:p>
          <a:p>
            <a:pPr algn="ctr"/>
            <a:r>
              <a:rPr lang="en-US" sz="2800" b="1" dirty="0" smtClean="0">
                <a:solidFill>
                  <a:schemeClr val="tx1">
                    <a:lumMod val="65000"/>
                    <a:lumOff val="35000"/>
                  </a:schemeClr>
                </a:solidFill>
              </a:rPr>
              <a:t>DAEA TIKZN EXPORT WORKSHOP </a:t>
            </a:r>
            <a:endParaRPr lang="en-US" sz="2800" b="1" dirty="0">
              <a:solidFill>
                <a:schemeClr val="tx1">
                  <a:lumMod val="65000"/>
                  <a:lumOff val="35000"/>
                </a:schemeClr>
              </a:solidFill>
            </a:endParaRPr>
          </a:p>
          <a:p>
            <a:pPr algn="ctr"/>
            <a:endParaRPr lang="en-US" sz="2800" b="1" dirty="0"/>
          </a:p>
          <a:p>
            <a:pPr algn="ctr"/>
            <a:r>
              <a:rPr lang="en-US" sz="1600" b="1" dirty="0" smtClean="0"/>
              <a:t>27 March 2014</a:t>
            </a:r>
            <a:endParaRPr lang="en-US"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572" y="1086747"/>
            <a:ext cx="5544979" cy="5476084"/>
          </a:xfrm>
          <a:prstGeom prst="rect">
            <a:avLst/>
          </a:prstGeom>
        </p:spPr>
        <p:txBody>
          <a:bodyPr wrap="square" lIns="101316" tIns="50658" rIns="101316" bIns="50658">
            <a:spAutoFit/>
          </a:bodyPr>
          <a:lstStyle/>
          <a:p>
            <a:pPr>
              <a:spcBef>
                <a:spcPct val="20000"/>
              </a:spcBef>
              <a:buFont typeface="Arial" pitchFamily="34" charset="0"/>
              <a:buChar char="•"/>
              <a:defRPr/>
            </a:pPr>
            <a:r>
              <a:rPr lang="en-US" kern="0" dirty="0" err="1" smtClean="0">
                <a:latin typeface="+mj-lt"/>
              </a:rPr>
              <a:t>Urbanisation</a:t>
            </a:r>
            <a:r>
              <a:rPr lang="en-US" kern="0" dirty="0" smtClean="0">
                <a:latin typeface="+mj-lt"/>
              </a:rPr>
              <a:t> – more people in urban areas than any period in history </a:t>
            </a:r>
            <a:endParaRPr lang="en-US" kern="0" dirty="0">
              <a:latin typeface="+mj-lt"/>
            </a:endParaRPr>
          </a:p>
          <a:p>
            <a:pPr>
              <a:spcBef>
                <a:spcPct val="20000"/>
              </a:spcBef>
              <a:buFont typeface="Arial" pitchFamily="34" charset="0"/>
              <a:buChar char="•"/>
              <a:defRPr/>
            </a:pPr>
            <a:endParaRPr lang="en-US" kern="0" dirty="0" smtClean="0">
              <a:latin typeface="+mj-lt"/>
            </a:endParaRPr>
          </a:p>
          <a:p>
            <a:pPr>
              <a:spcBef>
                <a:spcPct val="20000"/>
              </a:spcBef>
              <a:buFont typeface="Arial" pitchFamily="34" charset="0"/>
              <a:buChar char="•"/>
              <a:defRPr/>
            </a:pPr>
            <a:r>
              <a:rPr lang="en-US" kern="0" dirty="0" smtClean="0">
                <a:latin typeface="+mj-lt"/>
              </a:rPr>
              <a:t>Population growth – More than 6 billion people and projected to grow even further </a:t>
            </a:r>
          </a:p>
          <a:p>
            <a:pPr>
              <a:spcBef>
                <a:spcPct val="20000"/>
              </a:spcBef>
              <a:buFont typeface="Arial" pitchFamily="34" charset="0"/>
              <a:buChar char="•"/>
              <a:defRPr/>
            </a:pPr>
            <a:endParaRPr lang="en-US" kern="0" dirty="0" smtClean="0">
              <a:latin typeface="+mj-lt"/>
            </a:endParaRPr>
          </a:p>
          <a:p>
            <a:pPr>
              <a:spcBef>
                <a:spcPct val="20000"/>
              </a:spcBef>
              <a:buFont typeface="Arial" pitchFamily="34" charset="0"/>
              <a:buChar char="•"/>
              <a:defRPr/>
            </a:pPr>
            <a:r>
              <a:rPr lang="en-US" kern="0" dirty="0" smtClean="0">
                <a:latin typeface="+mj-lt"/>
              </a:rPr>
              <a:t>Number of farmers and area under farmland decreasing as countries develop</a:t>
            </a:r>
          </a:p>
          <a:p>
            <a:pPr>
              <a:spcBef>
                <a:spcPct val="20000"/>
              </a:spcBef>
              <a:buFont typeface="Arial" pitchFamily="34" charset="0"/>
              <a:buChar char="•"/>
              <a:defRPr/>
            </a:pPr>
            <a:endParaRPr lang="en-US" kern="0" dirty="0">
              <a:latin typeface="+mj-lt"/>
            </a:endParaRPr>
          </a:p>
          <a:p>
            <a:pPr>
              <a:spcBef>
                <a:spcPct val="20000"/>
              </a:spcBef>
              <a:buFont typeface="Arial" pitchFamily="34" charset="0"/>
              <a:buChar char="•"/>
              <a:defRPr/>
            </a:pPr>
            <a:r>
              <a:rPr lang="en-US" kern="0" dirty="0" smtClean="0">
                <a:latin typeface="+mj-lt"/>
              </a:rPr>
              <a:t>Increased demands by consumers (quality, seasonality, </a:t>
            </a:r>
            <a:r>
              <a:rPr lang="en-US" kern="0" dirty="0" err="1" smtClean="0">
                <a:latin typeface="+mj-lt"/>
              </a:rPr>
              <a:t>etc</a:t>
            </a:r>
            <a:r>
              <a:rPr lang="en-US" kern="0" dirty="0" smtClean="0">
                <a:latin typeface="+mj-lt"/>
              </a:rPr>
              <a:t>) </a:t>
            </a:r>
            <a:endParaRPr lang="en-US" kern="0" dirty="0">
              <a:latin typeface="+mj-lt"/>
            </a:endParaRPr>
          </a:p>
          <a:p>
            <a:pPr>
              <a:spcBef>
                <a:spcPct val="20000"/>
              </a:spcBef>
              <a:buFont typeface="Arial" pitchFamily="34" charset="0"/>
              <a:buChar char="•"/>
              <a:defRPr/>
            </a:pPr>
            <a:endParaRPr lang="en-US" kern="0" dirty="0" smtClean="0">
              <a:latin typeface="+mj-lt"/>
            </a:endParaRPr>
          </a:p>
          <a:p>
            <a:pPr>
              <a:spcBef>
                <a:spcPct val="20000"/>
              </a:spcBef>
              <a:buFont typeface="Arial" pitchFamily="34" charset="0"/>
              <a:buChar char="•"/>
              <a:defRPr/>
            </a:pPr>
            <a:r>
              <a:rPr lang="en-US" kern="0" dirty="0" smtClean="0">
                <a:latin typeface="+mj-lt"/>
              </a:rPr>
              <a:t>Higher Energy costs </a:t>
            </a:r>
          </a:p>
          <a:p>
            <a:pPr>
              <a:spcBef>
                <a:spcPct val="20000"/>
              </a:spcBef>
              <a:buFont typeface="Arial" pitchFamily="34" charset="0"/>
              <a:buChar char="•"/>
              <a:defRPr/>
            </a:pPr>
            <a:endParaRPr lang="en-US" kern="0" dirty="0">
              <a:latin typeface="+mj-lt"/>
            </a:endParaRPr>
          </a:p>
          <a:p>
            <a:pPr>
              <a:spcBef>
                <a:spcPct val="20000"/>
              </a:spcBef>
              <a:buFont typeface="Arial" pitchFamily="34" charset="0"/>
              <a:buChar char="•"/>
              <a:defRPr/>
            </a:pPr>
            <a:r>
              <a:rPr lang="en-US" kern="0" dirty="0" smtClean="0">
                <a:latin typeface="+mj-lt"/>
              </a:rPr>
              <a:t>Water scarcity </a:t>
            </a:r>
          </a:p>
          <a:p>
            <a:pPr>
              <a:spcBef>
                <a:spcPct val="20000"/>
              </a:spcBef>
              <a:buFont typeface="Arial" pitchFamily="34" charset="0"/>
              <a:buChar char="•"/>
              <a:defRPr/>
            </a:pPr>
            <a:endParaRPr lang="en-US" kern="0" dirty="0">
              <a:latin typeface="+mj-lt"/>
            </a:endParaRPr>
          </a:p>
          <a:p>
            <a:pPr>
              <a:spcBef>
                <a:spcPct val="20000"/>
              </a:spcBef>
              <a:buFont typeface="Arial" pitchFamily="34" charset="0"/>
              <a:buChar char="•"/>
              <a:defRPr/>
            </a:pPr>
            <a:r>
              <a:rPr lang="en-US" kern="0" dirty="0" smtClean="0">
                <a:latin typeface="+mj-lt"/>
              </a:rPr>
              <a:t>Focus on Global warming and CO2 emissions </a:t>
            </a:r>
          </a:p>
        </p:txBody>
      </p:sp>
      <p:pic>
        <p:nvPicPr>
          <p:cNvPr id="4" name="Picture 8" descr="AgriZone ISO-1.jpg"/>
          <p:cNvPicPr>
            <a:picLocks noChangeAspect="1"/>
          </p:cNvPicPr>
          <p:nvPr/>
        </p:nvPicPr>
        <p:blipFill>
          <a:blip r:embed="rId3" cstate="print"/>
          <a:srcRect/>
          <a:stretch>
            <a:fillRect/>
          </a:stretch>
        </p:blipFill>
        <p:spPr bwMode="auto">
          <a:xfrm>
            <a:off x="5857800" y="1086747"/>
            <a:ext cx="4270410" cy="2797372"/>
          </a:xfrm>
          <a:prstGeom prst="rect">
            <a:avLst/>
          </a:prstGeom>
          <a:noFill/>
          <a:ln w="9525">
            <a:noFill/>
            <a:miter lim="800000"/>
            <a:headEnd/>
            <a:tailEnd/>
          </a:ln>
        </p:spPr>
      </p:pic>
      <p:sp>
        <p:nvSpPr>
          <p:cNvPr id="5" name="Title 1"/>
          <p:cNvSpPr txBox="1">
            <a:spLocks/>
          </p:cNvSpPr>
          <p:nvPr/>
        </p:nvSpPr>
        <p:spPr>
          <a:xfrm>
            <a:off x="1612084" y="304327"/>
            <a:ext cx="9118283" cy="582939"/>
          </a:xfrm>
          <a:prstGeom prst="rect">
            <a:avLst/>
          </a:prstGeom>
        </p:spPr>
        <p:txBody>
          <a:bodyPr lIns="101316" tIns="50658" rIns="101316" bIns="50658">
            <a:normAutofit/>
          </a:bodyPr>
          <a:lstStyle/>
          <a:p>
            <a:pPr defTabSz="506578" eaLnBrk="0" hangingPunct="0">
              <a:defRPr/>
            </a:pPr>
            <a:r>
              <a:rPr lang="en-US" sz="3100" b="1" dirty="0" smtClean="0">
                <a:latin typeface="+mj-lt"/>
              </a:rPr>
              <a:t>GLOBAL &amp; LOCAL CONTEXT </a:t>
            </a:r>
            <a:endParaRPr lang="en-US" sz="3100" b="1" dirty="0">
              <a:latin typeface="+mj-lt"/>
            </a:endParaRPr>
          </a:p>
        </p:txBody>
      </p:sp>
      <p:pic>
        <p:nvPicPr>
          <p:cNvPr id="8" name="Picture 12" descr="IMG_4192"/>
          <p:cNvPicPr>
            <a:picLocks noChangeAspect="1" noChangeArrowheads="1"/>
          </p:cNvPicPr>
          <p:nvPr/>
        </p:nvPicPr>
        <p:blipFill>
          <a:blip r:embed="rId4" cstate="print"/>
          <a:srcRect/>
          <a:stretch>
            <a:fillRect/>
          </a:stretch>
        </p:blipFill>
        <p:spPr bwMode="auto">
          <a:xfrm>
            <a:off x="5497760" y="4303325"/>
            <a:ext cx="2027319" cy="2448684"/>
          </a:xfrm>
          <a:prstGeom prst="rect">
            <a:avLst/>
          </a:prstGeom>
          <a:noFill/>
          <a:ln w="9525">
            <a:noFill/>
            <a:miter lim="800000"/>
            <a:headEnd/>
            <a:tailEnd/>
          </a:ln>
        </p:spPr>
      </p:pic>
      <p:pic>
        <p:nvPicPr>
          <p:cNvPr id="7" name="Picture 6" descr="IMG00015-20111103-1020.jpg"/>
          <p:cNvPicPr>
            <a:picLocks noChangeAspect="1"/>
          </p:cNvPicPr>
          <p:nvPr/>
        </p:nvPicPr>
        <p:blipFill>
          <a:blip r:embed="rId5"/>
          <a:stretch>
            <a:fillRect/>
          </a:stretch>
        </p:blipFill>
        <p:spPr>
          <a:xfrm>
            <a:off x="7585992" y="4425463"/>
            <a:ext cx="2381981" cy="1786486"/>
          </a:xfrm>
          <a:prstGeom prst="rect">
            <a:avLst/>
          </a:prstGeom>
        </p:spPr>
      </p:pic>
    </p:spTree>
    <p:extLst>
      <p:ext uri="{BB962C8B-B14F-4D97-AF65-F5344CB8AC3E}">
        <p14:creationId xmlns:p14="http://schemas.microsoft.com/office/powerpoint/2010/main" val="26668989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12084" y="304327"/>
            <a:ext cx="9118283" cy="582939"/>
          </a:xfrm>
          <a:prstGeom prst="rect">
            <a:avLst/>
          </a:prstGeom>
        </p:spPr>
        <p:txBody>
          <a:bodyPr lIns="101316" tIns="50658" rIns="101316" bIns="50658">
            <a:normAutofit/>
          </a:bodyPr>
          <a:lstStyle/>
          <a:p>
            <a:pPr defTabSz="506578" eaLnBrk="0" hangingPunct="0">
              <a:defRPr/>
            </a:pPr>
            <a:r>
              <a:rPr lang="en-US" sz="3100" b="1" dirty="0" smtClean="0">
                <a:latin typeface="+mj-lt"/>
              </a:rPr>
              <a:t>RESPONSES – INTENSIVE PRODUCTION METHODS </a:t>
            </a:r>
            <a:endParaRPr lang="en-US" sz="3100" b="1" dirty="0">
              <a:latin typeface="+mj-lt"/>
            </a:endParaRPr>
          </a:p>
        </p:txBody>
      </p:sp>
      <p:sp>
        <p:nvSpPr>
          <p:cNvPr id="9" name="Rectangle 7"/>
          <p:cNvSpPr txBox="1">
            <a:spLocks noChangeArrowheads="1"/>
          </p:cNvSpPr>
          <p:nvPr/>
        </p:nvSpPr>
        <p:spPr>
          <a:xfrm>
            <a:off x="683568" y="1268760"/>
            <a:ext cx="3810000" cy="4618856"/>
          </a:xfrm>
          <a:prstGeom prst="rect">
            <a:avLst/>
          </a:prstGeom>
          <a:noFill/>
          <a:ln/>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ADVANTAGES OF PROTECTED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mn-lt"/>
                <a:ea typeface="+mn-ea"/>
                <a:cs typeface="+mn-cs"/>
              </a:rPr>
              <a:t>AGRICULTURE </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1600" b="1" i="0" u="none" strike="noStrike" kern="1200" cap="none" spc="0" normalizeH="0" baseline="0" noProof="0" dirty="0" smtClean="0">
              <a:ln>
                <a:noFill/>
              </a:ln>
              <a:effectLst/>
              <a:uLnTx/>
              <a:uFillTx/>
              <a:latin typeface="+mn-lt"/>
              <a:ea typeface="+mn-ea"/>
              <a:cs typeface="+mn-cs"/>
            </a:endParaRPr>
          </a:p>
          <a:p>
            <a:pPr marR="0" lvl="0" algn="l" defTabSz="914400" rtl="0" eaLnBrk="1" fontAlgn="auto" latinLnBrk="0" hangingPunct="1">
              <a:lnSpc>
                <a:spcPct val="80000"/>
              </a:lnSpc>
              <a:spcBef>
                <a:spcPct val="20000"/>
              </a:spcBef>
              <a:spcAft>
                <a:spcPts val="0"/>
              </a:spcAft>
              <a:buClrTx/>
              <a:buSzTx/>
              <a:tabLst/>
              <a:defRPr/>
            </a:pPr>
            <a:endParaRPr kumimoji="0" lang="en-US" sz="16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effectLst/>
                <a:uLnTx/>
                <a:uFillTx/>
                <a:latin typeface="+mn-lt"/>
                <a:ea typeface="+mn-ea"/>
                <a:cs typeface="+mn-cs"/>
              </a:rPr>
              <a:t>Better Yields - High Value and High Quality Production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en-US" sz="1600" b="1" dirty="0">
              <a:latin typeface="+mn-lt"/>
              <a:ea typeface="+mn-ea"/>
              <a:cs typeface="+mn-cs"/>
            </a:endParaRPr>
          </a:p>
          <a:p>
            <a:pPr marL="342900" indent="-342900" defTabSz="914400" fontAlgn="auto">
              <a:lnSpc>
                <a:spcPct val="80000"/>
              </a:lnSpc>
              <a:spcBef>
                <a:spcPct val="20000"/>
              </a:spcBef>
              <a:spcAft>
                <a:spcPts val="0"/>
              </a:spcAft>
              <a:buFont typeface="Arial" pitchFamily="34" charset="0"/>
              <a:buChar char="•"/>
              <a:defRPr/>
            </a:pPr>
            <a:r>
              <a:rPr lang="en-US" sz="1600" b="1" dirty="0">
                <a:latin typeface="+mn-lt"/>
              </a:rPr>
              <a:t>Year round growth</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6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effectLst/>
                <a:uLnTx/>
                <a:uFillTx/>
                <a:latin typeface="+mn-lt"/>
                <a:ea typeface="+mn-ea"/>
                <a:cs typeface="+mn-cs"/>
              </a:rPr>
              <a:t>Better control of Pests and Diseases – also</a:t>
            </a:r>
            <a:r>
              <a:rPr kumimoji="0" lang="en-US" sz="1600" b="1" i="0" u="none" strike="noStrike" kern="1200" cap="none" spc="0" normalizeH="0" noProof="0" dirty="0" smtClean="0">
                <a:ln>
                  <a:noFill/>
                </a:ln>
                <a:effectLst/>
                <a:uLnTx/>
                <a:uFillTx/>
                <a:latin typeface="+mn-lt"/>
                <a:ea typeface="+mn-ea"/>
                <a:cs typeface="+mn-cs"/>
              </a:rPr>
              <a:t> eliminates possibility of getting soil based pathogens </a:t>
            </a:r>
            <a:endParaRPr kumimoji="0" lang="en-US" sz="16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6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effectLst/>
                <a:uLnTx/>
                <a:uFillTx/>
                <a:latin typeface="+mn-lt"/>
                <a:ea typeface="+mn-ea"/>
                <a:cs typeface="+mn-cs"/>
              </a:rPr>
              <a:t>Higher productivity and better </a:t>
            </a:r>
            <a:r>
              <a:rPr kumimoji="0" lang="en-US" sz="1600" b="1" i="0" u="none" strike="noStrike" kern="1200" cap="none" spc="0" normalizeH="0" baseline="0" noProof="0" dirty="0" err="1" smtClean="0">
                <a:ln>
                  <a:noFill/>
                </a:ln>
                <a:effectLst/>
                <a:uLnTx/>
                <a:uFillTx/>
                <a:latin typeface="+mn-lt"/>
                <a:ea typeface="+mn-ea"/>
                <a:cs typeface="+mn-cs"/>
              </a:rPr>
              <a:t>utilisation</a:t>
            </a:r>
            <a:r>
              <a:rPr kumimoji="0" lang="en-US" sz="1600" b="1" i="0" u="none" strike="noStrike" kern="1200" cap="none" spc="0" normalizeH="0" baseline="0" noProof="0" dirty="0" smtClean="0">
                <a:ln>
                  <a:noFill/>
                </a:ln>
                <a:effectLst/>
                <a:uLnTx/>
                <a:uFillTx/>
                <a:latin typeface="+mn-lt"/>
                <a:ea typeface="+mn-ea"/>
                <a:cs typeface="+mn-cs"/>
              </a:rPr>
              <a:t> of space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en-US" sz="1600" b="1" dirty="0" smtClean="0">
              <a:latin typeface="+mn-lt"/>
            </a:endParaRPr>
          </a:p>
          <a:p>
            <a:pPr marL="342900" indent="-342900">
              <a:lnSpc>
                <a:spcPct val="80000"/>
              </a:lnSpc>
              <a:spcBef>
                <a:spcPct val="20000"/>
              </a:spcBef>
              <a:buFont typeface="Arial" pitchFamily="34" charset="0"/>
              <a:buChar char="•"/>
              <a:defRPr/>
            </a:pPr>
            <a:r>
              <a:rPr lang="en-US" sz="1600" b="1" dirty="0" smtClean="0">
                <a:latin typeface="+mn-lt"/>
              </a:rPr>
              <a:t>Minimize Risk – Stabilize Production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6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effectLst/>
                <a:uLnTx/>
                <a:uFillTx/>
                <a:latin typeface="+mn-lt"/>
                <a:ea typeface="+mn-ea"/>
                <a:cs typeface="+mn-cs"/>
              </a:rPr>
              <a:t>Better water utilization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en-US" sz="1600" b="1" dirty="0">
              <a:latin typeface="+mn-lt"/>
              <a:ea typeface="+mn-ea"/>
              <a:cs typeface="+mn-cs"/>
            </a:endParaRPr>
          </a:p>
          <a:p>
            <a:pPr marR="0" lvl="0" algn="l" defTabSz="914400" rtl="0" eaLnBrk="1" fontAlgn="auto" latinLnBrk="0" hangingPunct="1">
              <a:lnSpc>
                <a:spcPct val="80000"/>
              </a:lnSpc>
              <a:spcBef>
                <a:spcPct val="20000"/>
              </a:spcBef>
              <a:spcAft>
                <a:spcPts val="0"/>
              </a:spcAft>
              <a:buClrTx/>
              <a:buSzTx/>
              <a:tabLst/>
              <a:defRPr/>
            </a:pPr>
            <a:r>
              <a:rPr kumimoji="0" lang="en-US" sz="1600" b="1" i="0" u="none" strike="noStrike" kern="1200" cap="none" spc="0" normalizeH="0" baseline="0" noProof="0" dirty="0" smtClean="0">
                <a:ln>
                  <a:noFill/>
                </a:ln>
                <a:effectLst/>
                <a:uLnTx/>
                <a:uFillTx/>
                <a:latin typeface="+mn-lt"/>
                <a:ea typeface="+mn-ea"/>
                <a:cs typeface="+mn-cs"/>
              </a:rPr>
              <a:t>As a result,</a:t>
            </a:r>
            <a:r>
              <a:rPr kumimoji="0" lang="en-US" sz="1600" b="1" i="0" u="none" strike="noStrike" kern="1200" cap="none" spc="0" normalizeH="0" noProof="0" dirty="0" smtClean="0">
                <a:ln>
                  <a:noFill/>
                </a:ln>
                <a:effectLst/>
                <a:uLnTx/>
                <a:uFillTx/>
                <a:latin typeface="+mn-lt"/>
                <a:ea typeface="+mn-ea"/>
                <a:cs typeface="+mn-cs"/>
              </a:rPr>
              <a:t> area under GH has grown significantly in SA &amp; world wide </a:t>
            </a:r>
            <a:endParaRPr kumimoji="0" lang="en-US" sz="16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600" b="1" i="0" u="none" strike="noStrike" kern="1200" cap="none" spc="0" normalizeH="0" baseline="0" noProof="0" dirty="0">
              <a:ln>
                <a:noFill/>
              </a:ln>
              <a:effectLst/>
              <a:uLnTx/>
              <a:uFillTx/>
              <a:latin typeface="+mn-lt"/>
              <a:ea typeface="+mn-ea"/>
              <a:cs typeface="+mn-cs"/>
            </a:endParaRPr>
          </a:p>
        </p:txBody>
      </p:sp>
      <p:pic>
        <p:nvPicPr>
          <p:cNvPr id="10" name="Picture 8" descr="Spanish Greenhouses"/>
          <p:cNvPicPr>
            <a:picLocks noChangeAspect="1" noChangeArrowheads="1"/>
          </p:cNvPicPr>
          <p:nvPr/>
        </p:nvPicPr>
        <p:blipFill>
          <a:blip r:embed="rId3" cstate="print"/>
          <a:srcRect/>
          <a:stretch>
            <a:fillRect/>
          </a:stretch>
        </p:blipFill>
        <p:spPr>
          <a:xfrm>
            <a:off x="5137720" y="955365"/>
            <a:ext cx="3793673" cy="2529116"/>
          </a:xfrm>
          <a:prstGeom prst="rect">
            <a:avLst/>
          </a:prstGeom>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393" y="3578188"/>
            <a:ext cx="3810000" cy="2800350"/>
          </a:xfrm>
          <a:prstGeom prst="rect">
            <a:avLst/>
          </a:prstGeom>
        </p:spPr>
      </p:pic>
    </p:spTree>
    <p:extLst>
      <p:ext uri="{BB962C8B-B14F-4D97-AF65-F5344CB8AC3E}">
        <p14:creationId xmlns:p14="http://schemas.microsoft.com/office/powerpoint/2010/main" val="4764047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572" y="1086747"/>
            <a:ext cx="5544979" cy="6140882"/>
          </a:xfrm>
          <a:prstGeom prst="rect">
            <a:avLst/>
          </a:prstGeom>
        </p:spPr>
        <p:txBody>
          <a:bodyPr wrap="square" lIns="101316" tIns="50658" rIns="101316" bIns="50658">
            <a:spAutoFit/>
          </a:bodyPr>
          <a:lstStyle/>
          <a:p>
            <a:pPr>
              <a:spcBef>
                <a:spcPct val="20000"/>
              </a:spcBef>
              <a:buFont typeface="Arial" pitchFamily="34" charset="0"/>
              <a:buChar char="•"/>
              <a:defRPr/>
            </a:pPr>
            <a:r>
              <a:rPr lang="en-US" kern="0" dirty="0" smtClean="0">
                <a:solidFill>
                  <a:schemeClr val="tx1">
                    <a:lumMod val="85000"/>
                    <a:lumOff val="15000"/>
                  </a:schemeClr>
                </a:solidFill>
                <a:latin typeface="+mj-lt"/>
              </a:rPr>
              <a:t>Land extent approximately 64Ha</a:t>
            </a:r>
          </a:p>
          <a:p>
            <a:pPr>
              <a:spcBef>
                <a:spcPct val="20000"/>
              </a:spcBef>
              <a:buFont typeface="Arial" pitchFamily="34" charset="0"/>
              <a:buChar char="•"/>
              <a:defRPr/>
            </a:pPr>
            <a:endParaRPr lang="en-US" kern="0" dirty="0" smtClean="0">
              <a:solidFill>
                <a:schemeClr val="tx1">
                  <a:lumMod val="85000"/>
                  <a:lumOff val="15000"/>
                </a:schemeClr>
              </a:solidFill>
              <a:latin typeface="+mj-lt"/>
            </a:endParaRPr>
          </a:p>
          <a:p>
            <a:pPr>
              <a:spcBef>
                <a:spcPct val="20000"/>
              </a:spcBef>
              <a:buFont typeface="Arial" pitchFamily="34" charset="0"/>
              <a:buChar char="•"/>
              <a:defRPr/>
            </a:pPr>
            <a:r>
              <a:rPr lang="en-US" kern="0" dirty="0" smtClean="0">
                <a:solidFill>
                  <a:schemeClr val="tx1">
                    <a:lumMod val="85000"/>
                    <a:lumOff val="15000"/>
                  </a:schemeClr>
                </a:solidFill>
                <a:latin typeface="+mj-lt"/>
              </a:rPr>
              <a:t>First phase – 18 Ha under climate controlled greenhouses </a:t>
            </a:r>
          </a:p>
          <a:p>
            <a:pPr>
              <a:spcBef>
                <a:spcPct val="20000"/>
              </a:spcBef>
              <a:buFont typeface="Arial" pitchFamily="34" charset="0"/>
              <a:buChar char="•"/>
              <a:defRPr/>
            </a:pPr>
            <a:r>
              <a:rPr lang="en-US" kern="0" dirty="0" smtClean="0">
                <a:solidFill>
                  <a:schemeClr val="tx1">
                    <a:lumMod val="85000"/>
                    <a:lumOff val="15000"/>
                  </a:schemeClr>
                </a:solidFill>
                <a:latin typeface="+mj-lt"/>
              </a:rPr>
              <a:t>Crops for cultivation:</a:t>
            </a:r>
          </a:p>
          <a:p>
            <a:pPr lvl="1">
              <a:spcBef>
                <a:spcPct val="20000"/>
              </a:spcBef>
              <a:buFont typeface="Arial" pitchFamily="34" charset="0"/>
              <a:buChar char="•"/>
              <a:defRPr/>
            </a:pPr>
            <a:r>
              <a:rPr lang="en-US" kern="0" dirty="0" smtClean="0">
                <a:solidFill>
                  <a:schemeClr val="tx1">
                    <a:lumMod val="85000"/>
                    <a:lumOff val="15000"/>
                  </a:schemeClr>
                </a:solidFill>
                <a:latin typeface="+mj-lt"/>
              </a:rPr>
              <a:t>Cut Flowers and pot plants (</a:t>
            </a:r>
            <a:r>
              <a:rPr lang="en-US" kern="0" dirty="0" err="1" smtClean="0">
                <a:solidFill>
                  <a:schemeClr val="tx1">
                    <a:lumMod val="85000"/>
                    <a:lumOff val="15000"/>
                  </a:schemeClr>
                </a:solidFill>
                <a:latin typeface="+mj-lt"/>
              </a:rPr>
              <a:t>curcuma,pot</a:t>
            </a:r>
            <a:r>
              <a:rPr lang="en-US" kern="0" dirty="0" smtClean="0">
                <a:solidFill>
                  <a:schemeClr val="tx1">
                    <a:lumMod val="85000"/>
                    <a:lumOff val="15000"/>
                  </a:schemeClr>
                </a:solidFill>
                <a:latin typeface="+mj-lt"/>
              </a:rPr>
              <a:t> roses, </a:t>
            </a:r>
            <a:r>
              <a:rPr lang="en-US" kern="0" dirty="0" err="1" smtClean="0">
                <a:solidFill>
                  <a:schemeClr val="tx1">
                    <a:lumMod val="85000"/>
                    <a:lumOff val="15000"/>
                  </a:schemeClr>
                </a:solidFill>
                <a:latin typeface="+mj-lt"/>
              </a:rPr>
              <a:t>Kalenchoe</a:t>
            </a:r>
            <a:r>
              <a:rPr lang="en-US" kern="0" dirty="0" smtClean="0">
                <a:solidFill>
                  <a:schemeClr val="tx1">
                    <a:lumMod val="85000"/>
                    <a:lumOff val="15000"/>
                  </a:schemeClr>
                </a:solidFill>
                <a:latin typeface="+mj-lt"/>
              </a:rPr>
              <a:t>, Azaleas) </a:t>
            </a:r>
          </a:p>
          <a:p>
            <a:pPr lvl="1">
              <a:spcBef>
                <a:spcPct val="20000"/>
              </a:spcBef>
              <a:buFont typeface="Arial" pitchFamily="34" charset="0"/>
              <a:buChar char="•"/>
              <a:defRPr/>
            </a:pPr>
            <a:r>
              <a:rPr lang="en-US" kern="0" dirty="0" smtClean="0">
                <a:solidFill>
                  <a:schemeClr val="tx1">
                    <a:lumMod val="85000"/>
                    <a:lumOff val="15000"/>
                  </a:schemeClr>
                </a:solidFill>
                <a:latin typeface="+mj-lt"/>
              </a:rPr>
              <a:t>Vegetables (cherry &amp; standard tomatoes, cucumbers and sweet peppers)</a:t>
            </a:r>
          </a:p>
          <a:p>
            <a:pPr>
              <a:spcBef>
                <a:spcPct val="20000"/>
              </a:spcBef>
              <a:buFont typeface="Arial" pitchFamily="34" charset="0"/>
              <a:buChar char="•"/>
              <a:defRPr/>
            </a:pPr>
            <a:r>
              <a:rPr lang="en-US" kern="0" dirty="0" smtClean="0">
                <a:solidFill>
                  <a:schemeClr val="tx1">
                    <a:lumMod val="85000"/>
                    <a:lumOff val="15000"/>
                  </a:schemeClr>
                </a:solidFill>
                <a:latin typeface="+mj-lt"/>
              </a:rPr>
              <a:t>2 </a:t>
            </a:r>
            <a:r>
              <a:rPr lang="en-US" kern="0" dirty="0" err="1" smtClean="0">
                <a:solidFill>
                  <a:schemeClr val="tx1">
                    <a:lumMod val="85000"/>
                    <a:lumOff val="15000"/>
                  </a:schemeClr>
                </a:solidFill>
                <a:latin typeface="+mj-lt"/>
              </a:rPr>
              <a:t>Packhouses</a:t>
            </a:r>
            <a:r>
              <a:rPr lang="en-US" kern="0" dirty="0" smtClean="0">
                <a:solidFill>
                  <a:schemeClr val="tx1">
                    <a:lumMod val="85000"/>
                    <a:lumOff val="15000"/>
                  </a:schemeClr>
                </a:solidFill>
                <a:latin typeface="+mj-lt"/>
              </a:rPr>
              <a:t> </a:t>
            </a:r>
          </a:p>
          <a:p>
            <a:pPr>
              <a:spcBef>
                <a:spcPct val="20000"/>
              </a:spcBef>
              <a:defRPr/>
            </a:pPr>
            <a:endParaRPr lang="en-US" kern="0" dirty="0" smtClean="0">
              <a:solidFill>
                <a:schemeClr val="tx1">
                  <a:lumMod val="85000"/>
                  <a:lumOff val="15000"/>
                </a:schemeClr>
              </a:solidFill>
              <a:latin typeface="+mj-lt"/>
            </a:endParaRPr>
          </a:p>
          <a:p>
            <a:pPr>
              <a:spcBef>
                <a:spcPct val="20000"/>
              </a:spcBef>
              <a:buFont typeface="Arial" pitchFamily="34" charset="0"/>
              <a:buChar char="•"/>
              <a:defRPr/>
            </a:pPr>
            <a:r>
              <a:rPr lang="en-US" kern="0" dirty="0" smtClean="0">
                <a:solidFill>
                  <a:schemeClr val="tx1">
                    <a:lumMod val="85000"/>
                    <a:lumOff val="15000"/>
                  </a:schemeClr>
                </a:solidFill>
                <a:latin typeface="+mj-lt"/>
              </a:rPr>
              <a:t>Fresh Produce value adding and distribution Centre</a:t>
            </a:r>
          </a:p>
          <a:p>
            <a:pPr>
              <a:spcBef>
                <a:spcPct val="20000"/>
              </a:spcBef>
              <a:buFont typeface="Arial" pitchFamily="34" charset="0"/>
              <a:buChar char="•"/>
              <a:defRPr/>
            </a:pPr>
            <a:endParaRPr lang="en-US" kern="0" dirty="0" smtClean="0">
              <a:solidFill>
                <a:schemeClr val="tx1">
                  <a:lumMod val="85000"/>
                  <a:lumOff val="15000"/>
                </a:schemeClr>
              </a:solidFill>
              <a:latin typeface="+mj-lt"/>
            </a:endParaRPr>
          </a:p>
          <a:p>
            <a:pPr>
              <a:spcBef>
                <a:spcPct val="20000"/>
              </a:spcBef>
              <a:buFont typeface="Arial" pitchFamily="34" charset="0"/>
              <a:buChar char="•"/>
              <a:defRPr/>
            </a:pPr>
            <a:r>
              <a:rPr lang="en-US" kern="0" dirty="0" smtClean="0">
                <a:solidFill>
                  <a:schemeClr val="tx1">
                    <a:lumMod val="85000"/>
                    <a:lumOff val="15000"/>
                  </a:schemeClr>
                </a:solidFill>
                <a:latin typeface="+mj-lt"/>
              </a:rPr>
              <a:t>Tissue Culture facility </a:t>
            </a:r>
          </a:p>
          <a:p>
            <a:pPr>
              <a:spcBef>
                <a:spcPct val="20000"/>
              </a:spcBef>
              <a:buFont typeface="Arial" pitchFamily="34" charset="0"/>
              <a:buChar char="•"/>
              <a:defRPr/>
            </a:pPr>
            <a:endParaRPr lang="en-US" kern="0" dirty="0" smtClean="0">
              <a:solidFill>
                <a:schemeClr val="tx1">
                  <a:lumMod val="85000"/>
                  <a:lumOff val="15000"/>
                </a:schemeClr>
              </a:solidFill>
              <a:latin typeface="+mj-lt"/>
            </a:endParaRPr>
          </a:p>
          <a:p>
            <a:pPr>
              <a:spcBef>
                <a:spcPct val="20000"/>
              </a:spcBef>
              <a:buFont typeface="Arial" pitchFamily="34" charset="0"/>
              <a:buChar char="•"/>
              <a:defRPr/>
            </a:pPr>
            <a:r>
              <a:rPr lang="en-US" kern="0" dirty="0" smtClean="0">
                <a:solidFill>
                  <a:schemeClr val="tx1">
                    <a:lumMod val="85000"/>
                    <a:lumOff val="15000"/>
                  </a:schemeClr>
                </a:solidFill>
                <a:latin typeface="+mj-lt"/>
              </a:rPr>
              <a:t>Nursery , alien clearing and rehab programme </a:t>
            </a:r>
          </a:p>
          <a:p>
            <a:pPr>
              <a:spcBef>
                <a:spcPct val="20000"/>
              </a:spcBef>
              <a:buFont typeface="Arial" pitchFamily="34" charset="0"/>
              <a:buChar char="•"/>
              <a:defRPr/>
            </a:pPr>
            <a:endParaRPr lang="en-US" kern="0" dirty="0" smtClean="0">
              <a:solidFill>
                <a:schemeClr val="tx1">
                  <a:lumMod val="85000"/>
                  <a:lumOff val="15000"/>
                </a:schemeClr>
              </a:solidFill>
              <a:latin typeface="+mj-lt"/>
            </a:endParaRPr>
          </a:p>
          <a:p>
            <a:pPr>
              <a:spcBef>
                <a:spcPct val="20000"/>
              </a:spcBef>
              <a:buFont typeface="Arial" pitchFamily="34" charset="0"/>
              <a:buChar char="•"/>
              <a:defRPr/>
            </a:pPr>
            <a:r>
              <a:rPr lang="en-US" kern="0" dirty="0" smtClean="0">
                <a:solidFill>
                  <a:schemeClr val="tx1">
                    <a:lumMod val="85000"/>
                    <a:lumOff val="15000"/>
                  </a:schemeClr>
                </a:solidFill>
                <a:latin typeface="+mj-lt"/>
              </a:rPr>
              <a:t>Support infrastructure and facilities - water treatment and storage, solar panels, canteen, offices, etc</a:t>
            </a:r>
          </a:p>
        </p:txBody>
      </p:sp>
      <p:pic>
        <p:nvPicPr>
          <p:cNvPr id="4" name="Picture 8" descr="AgriZone ISO-1.jpg"/>
          <p:cNvPicPr>
            <a:picLocks noChangeAspect="1"/>
          </p:cNvPicPr>
          <p:nvPr/>
        </p:nvPicPr>
        <p:blipFill>
          <a:blip r:embed="rId3" cstate="print"/>
          <a:srcRect/>
          <a:stretch>
            <a:fillRect/>
          </a:stretch>
        </p:blipFill>
        <p:spPr bwMode="auto">
          <a:xfrm>
            <a:off x="5697564" y="1086747"/>
            <a:ext cx="4270410" cy="2797372"/>
          </a:xfrm>
          <a:prstGeom prst="rect">
            <a:avLst/>
          </a:prstGeom>
          <a:noFill/>
          <a:ln w="9525">
            <a:noFill/>
            <a:miter lim="800000"/>
            <a:headEnd/>
            <a:tailEnd/>
          </a:ln>
        </p:spPr>
      </p:pic>
      <p:sp>
        <p:nvSpPr>
          <p:cNvPr id="5" name="Title 1"/>
          <p:cNvSpPr txBox="1">
            <a:spLocks/>
          </p:cNvSpPr>
          <p:nvPr/>
        </p:nvSpPr>
        <p:spPr>
          <a:xfrm>
            <a:off x="1612084" y="304327"/>
            <a:ext cx="9118283" cy="582939"/>
          </a:xfrm>
          <a:prstGeom prst="rect">
            <a:avLst/>
          </a:prstGeom>
        </p:spPr>
        <p:txBody>
          <a:bodyPr lIns="101316" tIns="50658" rIns="101316" bIns="50658">
            <a:normAutofit/>
          </a:bodyPr>
          <a:lstStyle/>
          <a:p>
            <a:pPr defTabSz="506578" eaLnBrk="0" hangingPunct="0">
              <a:defRPr/>
            </a:pPr>
            <a:r>
              <a:rPr lang="en-US" sz="3100" b="1" dirty="0" smtClean="0">
                <a:latin typeface="+mj-lt"/>
              </a:rPr>
              <a:t>AGRIZONE PHASE 1 OVERVIEW</a:t>
            </a:r>
            <a:endParaRPr lang="en-US" sz="3100" b="1" dirty="0">
              <a:latin typeface="+mj-lt"/>
            </a:endParaRPr>
          </a:p>
        </p:txBody>
      </p:sp>
      <p:pic>
        <p:nvPicPr>
          <p:cNvPr id="8" name="Picture 12" descr="IMG_4192"/>
          <p:cNvPicPr>
            <a:picLocks noChangeAspect="1" noChangeArrowheads="1"/>
          </p:cNvPicPr>
          <p:nvPr/>
        </p:nvPicPr>
        <p:blipFill>
          <a:blip r:embed="rId4" cstate="print"/>
          <a:srcRect/>
          <a:stretch>
            <a:fillRect/>
          </a:stretch>
        </p:blipFill>
        <p:spPr bwMode="auto">
          <a:xfrm>
            <a:off x="5497760" y="4137431"/>
            <a:ext cx="2027319" cy="2448684"/>
          </a:xfrm>
          <a:prstGeom prst="rect">
            <a:avLst/>
          </a:prstGeom>
          <a:noFill/>
          <a:ln w="9525">
            <a:noFill/>
            <a:miter lim="800000"/>
            <a:headEnd/>
            <a:tailEnd/>
          </a:ln>
        </p:spPr>
      </p:pic>
      <p:pic>
        <p:nvPicPr>
          <p:cNvPr id="7" name="Picture 6" descr="IMG00015-20111103-1020.jpg"/>
          <p:cNvPicPr>
            <a:picLocks noChangeAspect="1"/>
          </p:cNvPicPr>
          <p:nvPr/>
        </p:nvPicPr>
        <p:blipFill>
          <a:blip r:embed="rId5"/>
          <a:stretch>
            <a:fillRect/>
          </a:stretch>
        </p:blipFill>
        <p:spPr>
          <a:xfrm>
            <a:off x="7585992" y="4375745"/>
            <a:ext cx="2381981" cy="1786486"/>
          </a:xfrm>
          <a:prstGeom prst="rect">
            <a:avLst/>
          </a:prstGeom>
        </p:spPr>
      </p:pic>
    </p:spTree>
    <p:extLst>
      <p:ext uri="{BB962C8B-B14F-4D97-AF65-F5344CB8AC3E}">
        <p14:creationId xmlns:p14="http://schemas.microsoft.com/office/powerpoint/2010/main" val="18244583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OPERATIONAL MODEL </a:t>
            </a:r>
            <a:endParaRPr lang="en-US" dirty="0">
              <a:solidFill>
                <a:schemeClr val="tx1"/>
              </a:solidFill>
            </a:endParaRPr>
          </a:p>
        </p:txBody>
      </p:sp>
      <p:sp>
        <p:nvSpPr>
          <p:cNvPr id="3" name="Content Placeholder 2"/>
          <p:cNvSpPr>
            <a:spLocks noGrp="1"/>
          </p:cNvSpPr>
          <p:nvPr>
            <p:ph idx="1"/>
          </p:nvPr>
        </p:nvSpPr>
        <p:spPr/>
        <p:txBody>
          <a:bodyPr/>
          <a:lstStyle/>
          <a:p>
            <a:r>
              <a:rPr lang="en-GB" dirty="0">
                <a:solidFill>
                  <a:schemeClr val="tx1"/>
                </a:solidFill>
              </a:rPr>
              <a:t>DTP functions as the AgriZone operator &amp; landlord and responsible for:                                                                                                      </a:t>
            </a:r>
          </a:p>
          <a:p>
            <a:pPr lvl="1">
              <a:buFont typeface="Courier New" pitchFamily="49" charset="0"/>
              <a:buChar char="o"/>
            </a:pPr>
            <a:r>
              <a:rPr lang="en-GB" dirty="0">
                <a:solidFill>
                  <a:schemeClr val="tx1"/>
                </a:solidFill>
              </a:rPr>
              <a:t>Overall maintenance of key facilities and irrigation infrastructure</a:t>
            </a:r>
          </a:p>
          <a:p>
            <a:pPr lvl="1">
              <a:buFont typeface="Courier New" pitchFamily="49" charset="0"/>
              <a:buChar char="o"/>
            </a:pPr>
            <a:r>
              <a:rPr lang="en-GB" dirty="0">
                <a:solidFill>
                  <a:schemeClr val="tx1"/>
                </a:solidFill>
              </a:rPr>
              <a:t>Running common facilities </a:t>
            </a:r>
          </a:p>
          <a:p>
            <a:pPr lvl="1">
              <a:buFont typeface="Courier New" pitchFamily="49" charset="0"/>
              <a:buChar char="o"/>
            </a:pPr>
            <a:r>
              <a:rPr lang="en-GB" dirty="0">
                <a:solidFill>
                  <a:schemeClr val="tx1"/>
                </a:solidFill>
              </a:rPr>
              <a:t>Running a Development programme (including training, market development &amp; empowerment)</a:t>
            </a:r>
          </a:p>
          <a:p>
            <a:pPr lvl="1">
              <a:buFont typeface="Courier New" pitchFamily="49" charset="0"/>
              <a:buChar char="o"/>
            </a:pPr>
            <a:endParaRPr lang="en-GB" dirty="0">
              <a:solidFill>
                <a:schemeClr val="tx1"/>
              </a:solidFill>
            </a:endParaRPr>
          </a:p>
          <a:p>
            <a:r>
              <a:rPr lang="en-GB" dirty="0">
                <a:solidFill>
                  <a:schemeClr val="tx1"/>
                </a:solidFill>
              </a:rPr>
              <a:t>Growers / facility operators are tenants and responsible for:</a:t>
            </a:r>
          </a:p>
          <a:p>
            <a:pPr lvl="1">
              <a:buFont typeface="Courier New" pitchFamily="49" charset="0"/>
              <a:buChar char="o"/>
            </a:pPr>
            <a:r>
              <a:rPr lang="en-GB" dirty="0">
                <a:solidFill>
                  <a:schemeClr val="tx1"/>
                </a:solidFill>
              </a:rPr>
              <a:t>Managing and maintaining infrastructure within greenhouses &amp; </a:t>
            </a:r>
            <a:r>
              <a:rPr lang="en-GB" dirty="0" err="1">
                <a:solidFill>
                  <a:schemeClr val="tx1"/>
                </a:solidFill>
              </a:rPr>
              <a:t>packhouses</a:t>
            </a:r>
            <a:r>
              <a:rPr lang="en-GB" dirty="0">
                <a:solidFill>
                  <a:schemeClr val="tx1"/>
                </a:solidFill>
              </a:rPr>
              <a:t> </a:t>
            </a:r>
          </a:p>
          <a:p>
            <a:pPr lvl="1">
              <a:buFont typeface="Courier New" pitchFamily="49" charset="0"/>
              <a:buChar char="o"/>
            </a:pPr>
            <a:r>
              <a:rPr lang="en-GB" dirty="0">
                <a:solidFill>
                  <a:schemeClr val="tx1"/>
                </a:solidFill>
              </a:rPr>
              <a:t>Employing workers within the enterprises</a:t>
            </a:r>
          </a:p>
          <a:p>
            <a:pPr lvl="1">
              <a:buFont typeface="Courier New" pitchFamily="49" charset="0"/>
              <a:buChar char="o"/>
            </a:pPr>
            <a:r>
              <a:rPr lang="en-GB" dirty="0">
                <a:solidFill>
                  <a:schemeClr val="tx1"/>
                </a:solidFill>
              </a:rPr>
              <a:t>Day to day operations </a:t>
            </a:r>
          </a:p>
          <a:p>
            <a:endParaRPr lang="en-US" dirty="0"/>
          </a:p>
        </p:txBody>
      </p:sp>
    </p:spTree>
    <p:extLst>
      <p:ext uri="{BB962C8B-B14F-4D97-AF65-F5344CB8AC3E}">
        <p14:creationId xmlns:p14="http://schemas.microsoft.com/office/powerpoint/2010/main" val="7828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65000"/>
                    <a:lumOff val="35000"/>
                  </a:schemeClr>
                </a:solidFill>
              </a:rPr>
              <a:t>CHALLENGES </a:t>
            </a:r>
            <a:endParaRPr lang="en-US" dirty="0">
              <a:solidFill>
                <a:schemeClr val="tx1">
                  <a:lumMod val="65000"/>
                  <a:lumOff val="35000"/>
                </a:schemeClr>
              </a:solidFill>
            </a:endParaRPr>
          </a:p>
        </p:txBody>
      </p:sp>
      <p:sp>
        <p:nvSpPr>
          <p:cNvPr id="3" name="Content Placeholder 2"/>
          <p:cNvSpPr>
            <a:spLocks noGrp="1"/>
          </p:cNvSpPr>
          <p:nvPr>
            <p:ph idx="1"/>
          </p:nvPr>
        </p:nvSpPr>
        <p:spPr>
          <a:xfrm>
            <a:off x="782640" y="1351409"/>
            <a:ext cx="9107607" cy="5015229"/>
          </a:xfrm>
        </p:spPr>
        <p:txBody>
          <a:bodyPr/>
          <a:lstStyle/>
          <a:p>
            <a:r>
              <a:rPr lang="en-US" sz="2000" dirty="0" smtClean="0">
                <a:solidFill>
                  <a:schemeClr val="tx1"/>
                </a:solidFill>
              </a:rPr>
              <a:t>High Freight rates – number of carriers, distance to markets, oil prices, </a:t>
            </a:r>
            <a:r>
              <a:rPr lang="en-US" sz="2000" dirty="0" err="1" smtClean="0">
                <a:solidFill>
                  <a:schemeClr val="tx1"/>
                </a:solidFill>
              </a:rPr>
              <a:t>etc</a:t>
            </a:r>
            <a:r>
              <a:rPr lang="en-US" sz="2000" dirty="0" smtClean="0">
                <a:solidFill>
                  <a:schemeClr val="tx1"/>
                </a:solidFill>
              </a:rPr>
              <a:t> </a:t>
            </a:r>
          </a:p>
          <a:p>
            <a:pPr marL="0" indent="0">
              <a:buNone/>
            </a:pPr>
            <a:endParaRPr lang="en-US" sz="2000" dirty="0" smtClean="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25252" y="1879759"/>
            <a:ext cx="7452828" cy="4620222"/>
          </a:xfrm>
          <a:prstGeom prst="rect">
            <a:avLst/>
          </a:prstGeom>
          <a:noFill/>
          <a:ln>
            <a:noFill/>
          </a:ln>
        </p:spPr>
      </p:pic>
    </p:spTree>
    <p:extLst>
      <p:ext uri="{BB962C8B-B14F-4D97-AF65-F5344CB8AC3E}">
        <p14:creationId xmlns:p14="http://schemas.microsoft.com/office/powerpoint/2010/main" val="124494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65000"/>
                    <a:lumOff val="35000"/>
                  </a:schemeClr>
                </a:solidFill>
              </a:rPr>
              <a:t>CHALLENGES </a:t>
            </a:r>
            <a:endParaRPr lang="en-US" dirty="0">
              <a:solidFill>
                <a:schemeClr val="tx1">
                  <a:lumMod val="65000"/>
                  <a:lumOff val="35000"/>
                </a:schemeClr>
              </a:solidFill>
            </a:endParaRPr>
          </a:p>
        </p:txBody>
      </p:sp>
      <p:sp>
        <p:nvSpPr>
          <p:cNvPr id="3" name="Content Placeholder 2"/>
          <p:cNvSpPr>
            <a:spLocks noGrp="1"/>
          </p:cNvSpPr>
          <p:nvPr>
            <p:ph idx="1"/>
          </p:nvPr>
        </p:nvSpPr>
        <p:spPr>
          <a:xfrm>
            <a:off x="782640" y="1351409"/>
            <a:ext cx="9107607" cy="5015229"/>
          </a:xfrm>
        </p:spPr>
        <p:txBody>
          <a:bodyPr/>
          <a:lstStyle/>
          <a:p>
            <a:r>
              <a:rPr lang="en-US" sz="2000" dirty="0">
                <a:solidFill>
                  <a:schemeClr val="tx1"/>
                </a:solidFill>
              </a:rPr>
              <a:t>Exchange rate fluctuations</a:t>
            </a:r>
          </a:p>
          <a:p>
            <a:pPr marL="0" indent="0">
              <a:buNone/>
            </a:pPr>
            <a:r>
              <a:rPr lang="en-US" sz="2000" dirty="0">
                <a:solidFill>
                  <a:schemeClr val="tx1"/>
                </a:solidFill>
              </a:rPr>
              <a:t> </a:t>
            </a:r>
          </a:p>
          <a:p>
            <a:r>
              <a:rPr lang="en-US" sz="2000" dirty="0">
                <a:solidFill>
                  <a:schemeClr val="tx1"/>
                </a:solidFill>
              </a:rPr>
              <a:t>Competition (regional and international) </a:t>
            </a:r>
          </a:p>
          <a:p>
            <a:endParaRPr lang="en-US" sz="2000" dirty="0">
              <a:solidFill>
                <a:schemeClr val="tx1"/>
              </a:solidFill>
            </a:endParaRPr>
          </a:p>
          <a:p>
            <a:r>
              <a:rPr lang="en-US" sz="2000" dirty="0">
                <a:solidFill>
                  <a:schemeClr val="tx1"/>
                </a:solidFill>
              </a:rPr>
              <a:t>Protectionism – direct and indirect ( tariffs and non tariff barriers such as “food miles”, local buying and strict </a:t>
            </a:r>
            <a:r>
              <a:rPr lang="en-US" sz="2000" dirty="0" err="1">
                <a:solidFill>
                  <a:schemeClr val="tx1"/>
                </a:solidFill>
              </a:rPr>
              <a:t>phyto</a:t>
            </a:r>
            <a:r>
              <a:rPr lang="en-US" sz="2000" dirty="0">
                <a:solidFill>
                  <a:schemeClr val="tx1"/>
                </a:solidFill>
              </a:rPr>
              <a:t> sanitary standards)</a:t>
            </a:r>
          </a:p>
          <a:p>
            <a:endParaRPr lang="en-US" sz="2000" dirty="0">
              <a:solidFill>
                <a:schemeClr val="tx1"/>
              </a:solidFill>
            </a:endParaRPr>
          </a:p>
          <a:p>
            <a:r>
              <a:rPr lang="en-US" sz="2000" dirty="0">
                <a:solidFill>
                  <a:schemeClr val="tx1"/>
                </a:solidFill>
              </a:rPr>
              <a:t>Agribusiness sector decline (local market conditions, number of new entrants </a:t>
            </a:r>
            <a:r>
              <a:rPr lang="en-US" sz="2000" dirty="0" err="1">
                <a:solidFill>
                  <a:schemeClr val="tx1"/>
                </a:solidFill>
              </a:rPr>
              <a:t>vs</a:t>
            </a:r>
            <a:r>
              <a:rPr lang="en-US" sz="2000" dirty="0">
                <a:solidFill>
                  <a:schemeClr val="tx1"/>
                </a:solidFill>
              </a:rPr>
              <a:t> leaving, </a:t>
            </a:r>
            <a:r>
              <a:rPr lang="en-US" sz="2000" dirty="0" err="1">
                <a:solidFill>
                  <a:schemeClr val="tx1"/>
                </a:solidFill>
              </a:rPr>
              <a:t>ect</a:t>
            </a:r>
            <a:r>
              <a:rPr lang="en-US" sz="2000" dirty="0">
                <a:solidFill>
                  <a:schemeClr val="tx1"/>
                </a:solidFill>
              </a:rPr>
              <a:t>) </a:t>
            </a:r>
          </a:p>
          <a:p>
            <a:endParaRPr lang="en-US" sz="2000" dirty="0">
              <a:solidFill>
                <a:schemeClr val="tx1"/>
              </a:solidFill>
            </a:endParaRPr>
          </a:p>
          <a:p>
            <a:r>
              <a:rPr lang="en-US" sz="2000" dirty="0">
                <a:solidFill>
                  <a:schemeClr val="tx1"/>
                </a:solidFill>
              </a:rPr>
              <a:t>Different levels of power in the value chain (price setting, cut throat retain competition, retailer standards, </a:t>
            </a:r>
            <a:r>
              <a:rPr lang="en-US" sz="2000" dirty="0" err="1">
                <a:solidFill>
                  <a:schemeClr val="tx1"/>
                </a:solidFill>
              </a:rPr>
              <a:t>etc</a:t>
            </a:r>
            <a:r>
              <a:rPr lang="en-US" sz="2000" dirty="0">
                <a:solidFill>
                  <a:schemeClr val="tx1"/>
                </a:solidFill>
              </a:rPr>
              <a:t> ) </a:t>
            </a:r>
          </a:p>
          <a:p>
            <a:endParaRPr lang="en-US" sz="2000" dirty="0">
              <a:solidFill>
                <a:schemeClr val="tx1"/>
              </a:solidFill>
            </a:endParaRPr>
          </a:p>
          <a:p>
            <a:pPr marL="0" indent="0">
              <a:buNone/>
            </a:pPr>
            <a:endParaRPr lang="en-US" sz="2000" dirty="0" smtClean="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3509725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65000"/>
                    <a:lumOff val="35000"/>
                  </a:schemeClr>
                </a:solidFill>
              </a:rPr>
              <a:t>CHALLENGES </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Level of support to sector </a:t>
            </a:r>
          </a:p>
          <a:p>
            <a:pPr marL="0" indent="0">
              <a:buNone/>
            </a:pPr>
            <a:endParaRPr lang="en-US" dirty="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213284" y="1999481"/>
            <a:ext cx="6968244" cy="3925602"/>
          </a:xfrm>
          <a:prstGeom prst="rect">
            <a:avLst/>
          </a:prstGeom>
          <a:noFill/>
          <a:ln>
            <a:solidFill>
              <a:schemeClr val="tx1"/>
            </a:solidFill>
          </a:ln>
          <a:extLst/>
        </p:spPr>
      </p:pic>
    </p:spTree>
    <p:extLst>
      <p:ext uri="{BB962C8B-B14F-4D97-AF65-F5344CB8AC3E}">
        <p14:creationId xmlns:p14="http://schemas.microsoft.com/office/powerpoint/2010/main" val="228342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65000"/>
                    <a:lumOff val="35000"/>
                  </a:schemeClr>
                </a:solidFill>
              </a:rPr>
              <a:t>CHALLENGES </a:t>
            </a:r>
            <a:endParaRPr lang="en-US" dirty="0"/>
          </a:p>
        </p:txBody>
      </p:sp>
      <p:sp>
        <p:nvSpPr>
          <p:cNvPr id="3" name="Content Placeholder 2"/>
          <p:cNvSpPr>
            <a:spLocks noGrp="1"/>
          </p:cNvSpPr>
          <p:nvPr>
            <p:ph idx="1"/>
          </p:nvPr>
        </p:nvSpPr>
        <p:spPr/>
        <p:txBody>
          <a:bodyPr/>
          <a:lstStyle/>
          <a:p>
            <a:r>
              <a:rPr lang="en-US" dirty="0" smtClean="0">
                <a:solidFill>
                  <a:schemeClr val="tx1"/>
                </a:solidFill>
              </a:rPr>
              <a:t>Stage of development (hence phased development approach) </a:t>
            </a:r>
          </a:p>
          <a:p>
            <a:endParaRPr lang="en-US" dirty="0" smtClean="0"/>
          </a:p>
          <a:p>
            <a:pPr marL="0" indent="0">
              <a:buNone/>
            </a:pPr>
            <a:endParaRPr lang="en-US" dirty="0" smtClean="0"/>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213284" y="1783457"/>
            <a:ext cx="5364596" cy="3492388"/>
          </a:xfrm>
          <a:prstGeom prst="rect">
            <a:avLst/>
          </a:prstGeom>
          <a:noFill/>
          <a:ln>
            <a:noFill/>
          </a:ln>
        </p:spPr>
      </p:pic>
    </p:spTree>
    <p:extLst>
      <p:ext uri="{BB962C8B-B14F-4D97-AF65-F5344CB8AC3E}">
        <p14:creationId xmlns:p14="http://schemas.microsoft.com/office/powerpoint/2010/main" val="3673893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65000"/>
                    <a:lumOff val="35000"/>
                  </a:schemeClr>
                </a:solidFill>
              </a:rPr>
              <a:t>OPPORTUNITIES  &amp; INTERVENTIONS </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r>
              <a:rPr lang="en-US" dirty="0" smtClean="0">
                <a:solidFill>
                  <a:schemeClr val="tx1"/>
                </a:solidFill>
              </a:rPr>
              <a:t>African market </a:t>
            </a:r>
            <a:r>
              <a:rPr lang="en-US" dirty="0" smtClean="0">
                <a:solidFill>
                  <a:schemeClr val="tx1"/>
                </a:solidFill>
              </a:rPr>
              <a:t>with some air linkages established already - </a:t>
            </a:r>
            <a:r>
              <a:rPr lang="en-US" dirty="0" smtClean="0">
                <a:solidFill>
                  <a:schemeClr val="tx1"/>
                </a:solidFill>
              </a:rPr>
              <a:t>(growing middle class, changing consumer patterns,  SA retailer presence, different standards, </a:t>
            </a:r>
            <a:r>
              <a:rPr lang="en-US" dirty="0" err="1" smtClean="0">
                <a:solidFill>
                  <a:schemeClr val="tx1"/>
                </a:solidFill>
              </a:rPr>
              <a:t>etc</a:t>
            </a:r>
            <a:r>
              <a:rPr lang="en-US" dirty="0" smtClean="0">
                <a:solidFill>
                  <a:schemeClr val="tx1"/>
                </a:solidFill>
              </a:rPr>
              <a:t>) </a:t>
            </a:r>
          </a:p>
          <a:p>
            <a:endParaRPr lang="en-US" dirty="0">
              <a:solidFill>
                <a:schemeClr val="tx1"/>
              </a:solidFill>
            </a:endParaRPr>
          </a:p>
          <a:p>
            <a:r>
              <a:rPr lang="en-US" dirty="0" smtClean="0">
                <a:solidFill>
                  <a:schemeClr val="tx1"/>
                </a:solidFill>
              </a:rPr>
              <a:t>Supportive policy environment e.g. National Development Plan </a:t>
            </a:r>
          </a:p>
          <a:p>
            <a:pPr marL="0" indent="0">
              <a:buNone/>
            </a:pPr>
            <a:endParaRPr lang="en-US" dirty="0" smtClean="0">
              <a:solidFill>
                <a:schemeClr val="tx1"/>
              </a:solidFill>
            </a:endParaRPr>
          </a:p>
          <a:p>
            <a:r>
              <a:rPr lang="en-US" dirty="0" smtClean="0">
                <a:solidFill>
                  <a:schemeClr val="tx1"/>
                </a:solidFill>
              </a:rPr>
              <a:t>SEZ programme will reduce cost of doing business e.g. trough tax incentives </a:t>
            </a:r>
          </a:p>
          <a:p>
            <a:endParaRPr lang="en-US" dirty="0">
              <a:solidFill>
                <a:schemeClr val="tx1"/>
              </a:solidFill>
            </a:endParaRPr>
          </a:p>
          <a:p>
            <a:r>
              <a:rPr lang="en-US" dirty="0">
                <a:solidFill>
                  <a:schemeClr val="tx1"/>
                </a:solidFill>
              </a:rPr>
              <a:t>Air services strategy  to attract airlines and create competition which can lead to reduced prices</a:t>
            </a:r>
          </a:p>
          <a:p>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327839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r-Servic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0131425" cy="7598568"/>
          </a:xfrm>
          <a:prstGeom prst="rect">
            <a:avLst/>
          </a:prstGeom>
        </p:spPr>
      </p:pic>
      <p:sp>
        <p:nvSpPr>
          <p:cNvPr id="2" name="Title 1"/>
          <p:cNvSpPr>
            <a:spLocks noGrp="1"/>
          </p:cNvSpPr>
          <p:nvPr>
            <p:ph type="title"/>
          </p:nvPr>
        </p:nvSpPr>
        <p:spPr/>
        <p:txBody>
          <a:bodyPr/>
          <a:lstStyle/>
          <a:p>
            <a:pPr algn="ctr"/>
            <a:r>
              <a:rPr lang="en-US" dirty="0" smtClean="0">
                <a:solidFill>
                  <a:schemeClr val="tx1">
                    <a:lumMod val="65000"/>
                    <a:lumOff val="35000"/>
                  </a:schemeClr>
                </a:solidFill>
              </a:rPr>
              <a:t>DUBE AIR </a:t>
            </a:r>
            <a:r>
              <a:rPr lang="en-US" dirty="0">
                <a:solidFill>
                  <a:schemeClr val="tx1">
                    <a:lumMod val="65000"/>
                    <a:lumOff val="35000"/>
                  </a:schemeClr>
                </a:solidFill>
              </a:rPr>
              <a:t>SERVICES </a:t>
            </a:r>
            <a:r>
              <a:rPr lang="en-US" dirty="0" smtClean="0">
                <a:solidFill>
                  <a:schemeClr val="tx1">
                    <a:lumMod val="65000"/>
                    <a:lumOff val="35000"/>
                  </a:schemeClr>
                </a:solidFill>
              </a:rPr>
              <a:t>ROUTES</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865734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65000"/>
                    <a:lumOff val="35000"/>
                  </a:schemeClr>
                </a:solidFill>
              </a:rPr>
              <a:t>WHO IS DUBE TRADEPORT?</a:t>
            </a:r>
            <a:endParaRPr lang="en-US" dirty="0">
              <a:solidFill>
                <a:schemeClr val="tx1">
                  <a:lumMod val="65000"/>
                  <a:lumOff val="35000"/>
                </a:schemeClr>
              </a:solidFill>
            </a:endParaRPr>
          </a:p>
        </p:txBody>
      </p:sp>
      <p:sp>
        <p:nvSpPr>
          <p:cNvPr id="3" name="Content Placeholder 2"/>
          <p:cNvSpPr>
            <a:spLocks noGrp="1"/>
          </p:cNvSpPr>
          <p:nvPr>
            <p:ph idx="1"/>
          </p:nvPr>
        </p:nvSpPr>
        <p:spPr>
          <a:xfrm>
            <a:off x="782640" y="1351409"/>
            <a:ext cx="8855582" cy="5015229"/>
          </a:xfrm>
        </p:spPr>
        <p:txBody>
          <a:bodyPr/>
          <a:lstStyle/>
          <a:p>
            <a:r>
              <a:rPr lang="en-US" dirty="0" smtClean="0">
                <a:solidFill>
                  <a:schemeClr val="tx1"/>
                </a:solidFill>
              </a:rPr>
              <a:t>Comprised of</a:t>
            </a:r>
          </a:p>
          <a:p>
            <a:pPr lvl="1"/>
            <a:r>
              <a:rPr lang="en-US" dirty="0">
                <a:solidFill>
                  <a:schemeClr val="tx1"/>
                </a:solidFill>
              </a:rPr>
              <a:t>A</a:t>
            </a:r>
            <a:r>
              <a:rPr lang="en-US" dirty="0" smtClean="0">
                <a:solidFill>
                  <a:schemeClr val="tx1"/>
                </a:solidFill>
              </a:rPr>
              <a:t> legislated government entity, </a:t>
            </a:r>
            <a:r>
              <a:rPr lang="en-US" b="1" dirty="0" err="1" smtClean="0">
                <a:solidFill>
                  <a:schemeClr val="tx1"/>
                </a:solidFill>
              </a:rPr>
              <a:t>Dube</a:t>
            </a:r>
            <a:r>
              <a:rPr lang="en-US" b="1" dirty="0" smtClean="0">
                <a:solidFill>
                  <a:schemeClr val="tx1"/>
                </a:solidFill>
              </a:rPr>
              <a:t> TradePort Corporation </a:t>
            </a:r>
            <a:r>
              <a:rPr lang="en-US" dirty="0" smtClean="0">
                <a:solidFill>
                  <a:schemeClr val="tx1"/>
                </a:solidFill>
              </a:rPr>
              <a:t>(DTPC)</a:t>
            </a:r>
            <a:endParaRPr lang="en-US" dirty="0">
              <a:solidFill>
                <a:schemeClr val="tx1"/>
              </a:solidFill>
            </a:endParaRPr>
          </a:p>
          <a:p>
            <a:pPr lvl="1"/>
            <a:r>
              <a:rPr lang="en-US" dirty="0" smtClean="0">
                <a:solidFill>
                  <a:schemeClr val="tx1"/>
                </a:solidFill>
              </a:rPr>
              <a:t>And the brand and precinct, </a:t>
            </a:r>
            <a:r>
              <a:rPr lang="en-US" b="1" dirty="0" err="1" smtClean="0">
                <a:solidFill>
                  <a:schemeClr val="tx1"/>
                </a:solidFill>
              </a:rPr>
              <a:t>Dube</a:t>
            </a:r>
            <a:r>
              <a:rPr lang="en-US" b="1" dirty="0" smtClean="0">
                <a:solidFill>
                  <a:schemeClr val="tx1"/>
                </a:solidFill>
              </a:rPr>
              <a:t> TradePort </a:t>
            </a:r>
            <a:r>
              <a:rPr lang="en-US" dirty="0" smtClean="0">
                <a:solidFill>
                  <a:schemeClr val="tx1"/>
                </a:solidFill>
              </a:rPr>
              <a:t>(DTP)</a:t>
            </a:r>
          </a:p>
          <a:p>
            <a:r>
              <a:rPr lang="en-US" dirty="0" smtClean="0">
                <a:solidFill>
                  <a:schemeClr val="tx1"/>
                </a:solidFill>
              </a:rPr>
              <a:t>Southern Africa’s premier air logistics platform</a:t>
            </a:r>
          </a:p>
          <a:p>
            <a:r>
              <a:rPr lang="en-US" dirty="0" smtClean="0">
                <a:solidFill>
                  <a:schemeClr val="tx1"/>
                </a:solidFill>
              </a:rPr>
              <a:t>Home of King </a:t>
            </a:r>
            <a:r>
              <a:rPr lang="en-US" dirty="0" err="1" smtClean="0">
                <a:solidFill>
                  <a:schemeClr val="tx1"/>
                </a:solidFill>
              </a:rPr>
              <a:t>Shaka</a:t>
            </a:r>
            <a:r>
              <a:rPr lang="en-US" dirty="0" smtClean="0">
                <a:solidFill>
                  <a:schemeClr val="tx1"/>
                </a:solidFill>
              </a:rPr>
              <a:t> International Airport (KSIA)</a:t>
            </a:r>
          </a:p>
          <a:p>
            <a:r>
              <a:rPr lang="en-US" dirty="0" smtClean="0">
                <a:solidFill>
                  <a:schemeClr val="tx1"/>
                </a:solidFill>
              </a:rPr>
              <a:t>Built around a 60-year </a:t>
            </a:r>
            <a:r>
              <a:rPr lang="en-US" dirty="0" err="1" smtClean="0">
                <a:solidFill>
                  <a:schemeClr val="tx1"/>
                </a:solidFill>
              </a:rPr>
              <a:t>masterplan</a:t>
            </a:r>
            <a:r>
              <a:rPr lang="en-US" dirty="0" smtClean="0">
                <a:solidFill>
                  <a:schemeClr val="tx1"/>
                </a:solidFill>
              </a:rPr>
              <a:t>, which </a:t>
            </a:r>
            <a:r>
              <a:rPr lang="en-US" dirty="0" err="1" smtClean="0">
                <a:solidFill>
                  <a:schemeClr val="tx1"/>
                </a:solidFill>
              </a:rPr>
              <a:t>utilises</a:t>
            </a:r>
            <a:r>
              <a:rPr lang="en-US" dirty="0" smtClean="0">
                <a:solidFill>
                  <a:schemeClr val="tx1"/>
                </a:solidFill>
              </a:rPr>
              <a:t> a 2 040 ha greenfield site</a:t>
            </a:r>
          </a:p>
          <a:p>
            <a:r>
              <a:rPr lang="en-US" dirty="0" smtClean="0">
                <a:solidFill>
                  <a:schemeClr val="tx1"/>
                </a:solidFill>
              </a:rPr>
              <a:t>The first phase has been completed by the KZN provincial Government and ACSA, with an investment of R8 billion</a:t>
            </a:r>
            <a:endParaRPr lang="en-US" dirty="0">
              <a:solidFill>
                <a:schemeClr val="tx1"/>
              </a:solidFill>
            </a:endParaRPr>
          </a:p>
        </p:txBody>
      </p:sp>
    </p:spTree>
    <p:extLst>
      <p:ext uri="{BB962C8B-B14F-4D97-AF65-F5344CB8AC3E}">
        <p14:creationId xmlns:p14="http://schemas.microsoft.com/office/powerpoint/2010/main" val="4216396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9" y="385831"/>
            <a:ext cx="8475666" cy="833818"/>
          </a:xfrm>
        </p:spPr>
        <p:txBody>
          <a:bodyPr/>
          <a:lstStyle/>
          <a:p>
            <a:r>
              <a:rPr lang="en-ZA" sz="2800" dirty="0">
                <a:latin typeface="Century Gothic" panose="020B0502020202020204" pitchFamily="34" charset="0"/>
              </a:rPr>
              <a:t>New Route Into Africa: Khuphuka Kings Airways</a:t>
            </a:r>
            <a:r>
              <a:rPr lang="en-ZA" dirty="0" smtClean="0">
                <a:latin typeface="Century Gothic" panose="020B0502020202020204" pitchFamily="34" charset="0"/>
              </a:rPr>
              <a:t/>
            </a:r>
            <a:br>
              <a:rPr lang="en-ZA" dirty="0" smtClean="0">
                <a:latin typeface="Century Gothic" panose="020B0502020202020204" pitchFamily="34" charset="0"/>
              </a:rPr>
            </a:br>
            <a:r>
              <a:rPr lang="en-ZA" sz="2700" b="0" dirty="0">
                <a:latin typeface="Century Gothic" panose="020B0502020202020204" pitchFamily="34" charset="0"/>
              </a:rPr>
              <a:t>ILYUSHIN 76</a:t>
            </a:r>
            <a:endParaRPr lang="en-US" sz="2700" b="0" dirty="0"/>
          </a:p>
        </p:txBody>
      </p:sp>
      <p:pic>
        <p:nvPicPr>
          <p:cNvPr id="5" name="Picture 4" descr="Mockup-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226" y="1595328"/>
            <a:ext cx="7129521" cy="4455043"/>
          </a:xfrm>
          <a:prstGeom prst="rect">
            <a:avLst/>
          </a:prstGeom>
        </p:spPr>
      </p:pic>
    </p:spTree>
    <p:extLst>
      <p:ext uri="{BB962C8B-B14F-4D97-AF65-F5344CB8AC3E}">
        <p14:creationId xmlns:p14="http://schemas.microsoft.com/office/powerpoint/2010/main" val="2134134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506571" y="181054"/>
            <a:ext cx="9118283" cy="846319"/>
          </a:xfrm>
        </p:spPr>
        <p:txBody>
          <a:bodyPr>
            <a:normAutofit/>
          </a:bodyPr>
          <a:lstStyle/>
          <a:p>
            <a:pPr algn="ctr"/>
            <a:r>
              <a:rPr lang="en-ZA" b="1" dirty="0" smtClean="0">
                <a:solidFill>
                  <a:schemeClr val="tx1">
                    <a:lumMod val="65000"/>
                    <a:lumOff val="35000"/>
                  </a:schemeClr>
                </a:solidFill>
                <a:cs typeface="Arial" pitchFamily="34" charset="0"/>
              </a:rPr>
              <a:t>SUSTAINABLE FARMING </a:t>
            </a:r>
            <a:r>
              <a:rPr lang="en-ZA" b="1" dirty="0" smtClean="0">
                <a:solidFill>
                  <a:schemeClr val="tx1">
                    <a:lumMod val="65000"/>
                    <a:lumOff val="35000"/>
                  </a:schemeClr>
                </a:solidFill>
                <a:cs typeface="Arial" pitchFamily="34" charset="0"/>
              </a:rPr>
              <a:t>INITIATIVES/ GREEN INITIATIVES </a:t>
            </a:r>
            <a:endParaRPr lang="en-ZA" b="1" dirty="0">
              <a:solidFill>
                <a:schemeClr val="tx1">
                  <a:lumMod val="65000"/>
                  <a:lumOff val="35000"/>
                </a:schemeClr>
              </a:solidFill>
              <a:cs typeface="Arial" pitchFamily="34" charset="0"/>
            </a:endParaRPr>
          </a:p>
        </p:txBody>
      </p:sp>
      <p:sp>
        <p:nvSpPr>
          <p:cNvPr id="8" name="Rectangle 7"/>
          <p:cNvSpPr/>
          <p:nvPr/>
        </p:nvSpPr>
        <p:spPr>
          <a:xfrm>
            <a:off x="0" y="1365155"/>
            <a:ext cx="5065713" cy="4312689"/>
          </a:xfrm>
          <a:prstGeom prst="rect">
            <a:avLst/>
          </a:prstGeom>
        </p:spPr>
        <p:txBody>
          <a:bodyPr lIns="101316" tIns="50658" rIns="101316" bIns="50658">
            <a:spAutoFit/>
          </a:bodyPr>
          <a:lstStyle/>
          <a:p>
            <a:pPr lvl="1">
              <a:lnSpc>
                <a:spcPct val="80000"/>
              </a:lnSpc>
              <a:buFont typeface="Arial" pitchFamily="34" charset="0"/>
              <a:buChar char="•"/>
              <a:defRPr/>
            </a:pPr>
            <a:r>
              <a:rPr lang="en-US" b="1" dirty="0">
                <a:solidFill>
                  <a:schemeClr val="tx1">
                    <a:lumMod val="75000"/>
                    <a:lumOff val="25000"/>
                  </a:schemeClr>
                </a:solidFill>
                <a:latin typeface="+mn-lt"/>
                <a:cs typeface="Arial" pitchFamily="34" charset="0"/>
              </a:rPr>
              <a:t>Solar Energy </a:t>
            </a:r>
          </a:p>
          <a:p>
            <a:pPr marL="1329766" lvl="2" indent="-316611">
              <a:lnSpc>
                <a:spcPct val="80000"/>
              </a:lnSpc>
              <a:buFont typeface="Courier New" pitchFamily="49" charset="0"/>
              <a:buChar char="o"/>
              <a:defRPr/>
            </a:pPr>
            <a:r>
              <a:rPr lang="en-US" dirty="0">
                <a:solidFill>
                  <a:schemeClr val="tx1">
                    <a:lumMod val="75000"/>
                    <a:lumOff val="25000"/>
                  </a:schemeClr>
                </a:solidFill>
                <a:latin typeface="+mn-lt"/>
                <a:cs typeface="Arial" pitchFamily="34" charset="0"/>
              </a:rPr>
              <a:t>702 Kw installation </a:t>
            </a:r>
          </a:p>
          <a:p>
            <a:pPr marL="1013155" lvl="2">
              <a:lnSpc>
                <a:spcPct val="80000"/>
              </a:lnSpc>
              <a:defRPr/>
            </a:pPr>
            <a:endParaRPr lang="en-US" b="1" dirty="0">
              <a:solidFill>
                <a:schemeClr val="tx1">
                  <a:lumMod val="75000"/>
                  <a:lumOff val="25000"/>
                </a:schemeClr>
              </a:solidFill>
              <a:latin typeface="+mn-lt"/>
              <a:cs typeface="Arial" pitchFamily="34" charset="0"/>
            </a:endParaRPr>
          </a:p>
          <a:p>
            <a:pPr lvl="1">
              <a:lnSpc>
                <a:spcPct val="80000"/>
              </a:lnSpc>
              <a:buFont typeface="Arial" pitchFamily="34" charset="0"/>
              <a:buChar char="•"/>
              <a:defRPr/>
            </a:pPr>
            <a:r>
              <a:rPr lang="en-US" b="1" dirty="0">
                <a:solidFill>
                  <a:schemeClr val="tx1">
                    <a:lumMod val="75000"/>
                    <a:lumOff val="25000"/>
                  </a:schemeClr>
                </a:solidFill>
                <a:latin typeface="+mn-lt"/>
                <a:cs typeface="Arial" pitchFamily="34" charset="0"/>
              </a:rPr>
              <a:t>Rainwater Harvesting</a:t>
            </a:r>
          </a:p>
          <a:p>
            <a:pPr lvl="1">
              <a:lnSpc>
                <a:spcPct val="80000"/>
              </a:lnSpc>
              <a:defRPr/>
            </a:pPr>
            <a:endParaRPr lang="en-US" b="1" dirty="0">
              <a:solidFill>
                <a:schemeClr val="tx1">
                  <a:lumMod val="75000"/>
                  <a:lumOff val="25000"/>
                </a:schemeClr>
              </a:solidFill>
              <a:latin typeface="+mn-lt"/>
              <a:cs typeface="Arial" pitchFamily="34" charset="0"/>
            </a:endParaRPr>
          </a:p>
          <a:p>
            <a:pPr lvl="1">
              <a:lnSpc>
                <a:spcPct val="80000"/>
              </a:lnSpc>
              <a:buFont typeface="Arial" pitchFamily="34" charset="0"/>
              <a:buChar char="•"/>
              <a:defRPr/>
            </a:pPr>
            <a:r>
              <a:rPr lang="en-US" b="1" dirty="0">
                <a:solidFill>
                  <a:schemeClr val="tx1">
                    <a:lumMod val="75000"/>
                    <a:lumOff val="25000"/>
                  </a:schemeClr>
                </a:solidFill>
                <a:latin typeface="+mn-lt"/>
                <a:cs typeface="Arial" pitchFamily="34" charset="0"/>
              </a:rPr>
              <a:t>Recycling &amp; re use of water </a:t>
            </a:r>
          </a:p>
          <a:p>
            <a:pPr marL="1329766" lvl="2" indent="-316611">
              <a:lnSpc>
                <a:spcPct val="80000"/>
              </a:lnSpc>
              <a:buFont typeface="Courier New" pitchFamily="49" charset="0"/>
              <a:buChar char="o"/>
              <a:defRPr/>
            </a:pPr>
            <a:r>
              <a:rPr lang="en-US" dirty="0">
                <a:solidFill>
                  <a:schemeClr val="tx1">
                    <a:lumMod val="75000"/>
                    <a:lumOff val="25000"/>
                  </a:schemeClr>
                </a:solidFill>
                <a:latin typeface="+mn-lt"/>
                <a:cs typeface="Arial" pitchFamily="34" charset="0"/>
              </a:rPr>
              <a:t>Recycle all </a:t>
            </a:r>
            <a:r>
              <a:rPr lang="en-US" dirty="0" err="1">
                <a:solidFill>
                  <a:schemeClr val="tx1">
                    <a:lumMod val="75000"/>
                    <a:lumOff val="25000"/>
                  </a:schemeClr>
                </a:solidFill>
                <a:latin typeface="+mn-lt"/>
                <a:cs typeface="Arial" pitchFamily="34" charset="0"/>
              </a:rPr>
              <a:t>drainwater</a:t>
            </a:r>
            <a:r>
              <a:rPr lang="en-US" dirty="0">
                <a:solidFill>
                  <a:schemeClr val="tx1">
                    <a:lumMod val="75000"/>
                    <a:lumOff val="25000"/>
                  </a:schemeClr>
                </a:solidFill>
                <a:latin typeface="+mn-lt"/>
                <a:cs typeface="Arial" pitchFamily="34" charset="0"/>
              </a:rPr>
              <a:t> from greenhouses</a:t>
            </a:r>
          </a:p>
          <a:p>
            <a:pPr marL="1329766" lvl="2" indent="-316611">
              <a:lnSpc>
                <a:spcPct val="80000"/>
              </a:lnSpc>
              <a:buFont typeface="Courier New" pitchFamily="49" charset="0"/>
              <a:buChar char="o"/>
              <a:defRPr/>
            </a:pPr>
            <a:r>
              <a:rPr lang="en-US" dirty="0">
                <a:solidFill>
                  <a:schemeClr val="tx1">
                    <a:lumMod val="75000"/>
                    <a:lumOff val="25000"/>
                  </a:schemeClr>
                </a:solidFill>
                <a:latin typeface="+mn-lt"/>
                <a:cs typeface="Arial" pitchFamily="34" charset="0"/>
              </a:rPr>
              <a:t>Re-use all flushed water from greenhouse and water treatment works</a:t>
            </a:r>
            <a:endParaRPr lang="en-US" b="1" dirty="0">
              <a:solidFill>
                <a:schemeClr val="tx1">
                  <a:lumMod val="75000"/>
                  <a:lumOff val="25000"/>
                </a:schemeClr>
              </a:solidFill>
              <a:latin typeface="+mn-lt"/>
              <a:cs typeface="Arial" pitchFamily="34" charset="0"/>
            </a:endParaRPr>
          </a:p>
          <a:p>
            <a:pPr lvl="1">
              <a:lnSpc>
                <a:spcPct val="80000"/>
              </a:lnSpc>
              <a:buFont typeface="Arial" pitchFamily="34" charset="0"/>
              <a:buChar char="•"/>
              <a:defRPr/>
            </a:pPr>
            <a:endParaRPr lang="en-US" b="1" dirty="0">
              <a:solidFill>
                <a:schemeClr val="tx1">
                  <a:lumMod val="75000"/>
                  <a:lumOff val="25000"/>
                </a:schemeClr>
              </a:solidFill>
              <a:latin typeface="+mn-lt"/>
              <a:cs typeface="Arial" pitchFamily="34" charset="0"/>
            </a:endParaRPr>
          </a:p>
          <a:p>
            <a:pPr lvl="1">
              <a:lnSpc>
                <a:spcPct val="80000"/>
              </a:lnSpc>
              <a:buFont typeface="Arial" pitchFamily="34" charset="0"/>
              <a:buChar char="•"/>
              <a:defRPr/>
            </a:pPr>
            <a:r>
              <a:rPr lang="en-US" b="1" dirty="0">
                <a:solidFill>
                  <a:schemeClr val="tx1">
                    <a:lumMod val="75000"/>
                    <a:lumOff val="25000"/>
                  </a:schemeClr>
                </a:solidFill>
                <a:latin typeface="+mn-lt"/>
                <a:cs typeface="Arial" pitchFamily="34" charset="0"/>
              </a:rPr>
              <a:t>Re use of green waste for composting</a:t>
            </a:r>
          </a:p>
          <a:p>
            <a:pPr marL="1329766" lvl="2" indent="-316611">
              <a:lnSpc>
                <a:spcPct val="80000"/>
              </a:lnSpc>
              <a:buFont typeface="Courier New" pitchFamily="49" charset="0"/>
              <a:buChar char="o"/>
              <a:defRPr/>
            </a:pPr>
            <a:r>
              <a:rPr lang="en-US" dirty="0">
                <a:solidFill>
                  <a:schemeClr val="tx1">
                    <a:lumMod val="75000"/>
                    <a:lumOff val="25000"/>
                  </a:schemeClr>
                </a:solidFill>
                <a:latin typeface="+mn-lt"/>
                <a:cs typeface="Arial" pitchFamily="34" charset="0"/>
              </a:rPr>
              <a:t>300 m3 of green waste from the greenhouses transferred to a farm and converted into </a:t>
            </a:r>
            <a:r>
              <a:rPr lang="en-US" dirty="0" smtClean="0">
                <a:solidFill>
                  <a:schemeClr val="tx1">
                    <a:lumMod val="75000"/>
                    <a:lumOff val="25000"/>
                  </a:schemeClr>
                </a:solidFill>
                <a:latin typeface="+mn-lt"/>
                <a:cs typeface="Arial" pitchFamily="34" charset="0"/>
              </a:rPr>
              <a:t>compost</a:t>
            </a:r>
          </a:p>
          <a:p>
            <a:pPr marL="1329766" lvl="2" indent="-316611">
              <a:lnSpc>
                <a:spcPct val="80000"/>
              </a:lnSpc>
              <a:buFont typeface="Courier New" pitchFamily="49" charset="0"/>
              <a:buChar char="o"/>
              <a:defRPr/>
            </a:pPr>
            <a:endParaRPr lang="en-US" dirty="0">
              <a:solidFill>
                <a:schemeClr val="tx1">
                  <a:lumMod val="75000"/>
                  <a:lumOff val="25000"/>
                </a:schemeClr>
              </a:solidFill>
              <a:latin typeface="+mn-lt"/>
              <a:cs typeface="Arial" pitchFamily="34" charset="0"/>
            </a:endParaRPr>
          </a:p>
          <a:p>
            <a:pPr marL="832627" lvl="1" indent="-316611">
              <a:lnSpc>
                <a:spcPct val="80000"/>
              </a:lnSpc>
              <a:buFont typeface="Arial" pitchFamily="34" charset="0"/>
              <a:buChar char="•"/>
              <a:defRPr/>
            </a:pPr>
            <a:r>
              <a:rPr lang="en-US" b="1" dirty="0">
                <a:solidFill>
                  <a:schemeClr val="tx1">
                    <a:lumMod val="75000"/>
                    <a:lumOff val="25000"/>
                  </a:schemeClr>
                </a:solidFill>
                <a:latin typeface="+mn-lt"/>
                <a:cs typeface="Arial" pitchFamily="34" charset="0"/>
              </a:rPr>
              <a:t>Accreditations to validate principles – Fair trade, retailer standards, ISO, </a:t>
            </a:r>
            <a:r>
              <a:rPr lang="en-US" b="1" dirty="0" err="1">
                <a:solidFill>
                  <a:schemeClr val="tx1">
                    <a:lumMod val="75000"/>
                    <a:lumOff val="25000"/>
                  </a:schemeClr>
                </a:solidFill>
                <a:latin typeface="+mn-lt"/>
                <a:cs typeface="Arial" pitchFamily="34" charset="0"/>
              </a:rPr>
              <a:t>etc</a:t>
            </a:r>
            <a:r>
              <a:rPr lang="en-US" b="1" dirty="0">
                <a:solidFill>
                  <a:schemeClr val="tx1">
                    <a:lumMod val="75000"/>
                    <a:lumOff val="25000"/>
                  </a:schemeClr>
                </a:solidFill>
                <a:latin typeface="+mn-lt"/>
                <a:cs typeface="Arial" pitchFamily="34" charset="0"/>
              </a:rPr>
              <a:t> </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1676" y="1262324"/>
            <a:ext cx="2228914" cy="144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_C2Q4617_clean_sml.jpg"/>
          <p:cNvPicPr>
            <a:picLocks noChangeAspect="1"/>
          </p:cNvPicPr>
          <p:nvPr/>
        </p:nvPicPr>
        <p:blipFill>
          <a:blip r:embed="rId4" cstate="print"/>
          <a:stretch>
            <a:fillRect/>
          </a:stretch>
        </p:blipFill>
        <p:spPr>
          <a:xfrm>
            <a:off x="4921696" y="3068196"/>
            <a:ext cx="2236960" cy="1962343"/>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1345183289"/>
              </p:ext>
            </p:extLst>
          </p:nvPr>
        </p:nvGraphicFramePr>
        <p:xfrm>
          <a:off x="7286445" y="902289"/>
          <a:ext cx="2667874" cy="21665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a:graphicFrameLocks/>
          </p:cNvGraphicFramePr>
          <p:nvPr>
            <p:extLst>
              <p:ext uri="{D42A27DB-BD31-4B8C-83A1-F6EECF244321}">
                <p14:modId xmlns:p14="http://schemas.microsoft.com/office/powerpoint/2010/main" val="2946781251"/>
              </p:ext>
            </p:extLst>
          </p:nvPr>
        </p:nvGraphicFramePr>
        <p:xfrm>
          <a:off x="7290202" y="3068196"/>
          <a:ext cx="2806016" cy="21665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extLst>
              <p:ext uri="{D42A27DB-BD31-4B8C-83A1-F6EECF244321}">
                <p14:modId xmlns:p14="http://schemas.microsoft.com/office/powerpoint/2010/main" val="3785198996"/>
              </p:ext>
            </p:extLst>
          </p:nvPr>
        </p:nvGraphicFramePr>
        <p:xfrm>
          <a:off x="6040176" y="5229070"/>
          <a:ext cx="2367098" cy="217101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4462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65000"/>
                    <a:lumOff val="35000"/>
                  </a:schemeClr>
                </a:solidFill>
              </a:rPr>
              <a:t>AGRIZONE </a:t>
            </a:r>
            <a:r>
              <a:rPr lang="en-US" dirty="0" smtClean="0">
                <a:solidFill>
                  <a:schemeClr val="tx1">
                    <a:lumMod val="65000"/>
                    <a:lumOff val="35000"/>
                  </a:schemeClr>
                </a:solidFill>
              </a:rPr>
              <a:t>PHASE 2 EXPANSION</a:t>
            </a:r>
            <a:endParaRPr lang="en-US" dirty="0">
              <a:solidFill>
                <a:schemeClr val="tx1">
                  <a:lumMod val="65000"/>
                  <a:lumOff val="35000"/>
                </a:schemeClr>
              </a:solidFill>
            </a:endParaRPr>
          </a:p>
        </p:txBody>
      </p:sp>
      <p:sp>
        <p:nvSpPr>
          <p:cNvPr id="3" name="Content Placeholder 2"/>
          <p:cNvSpPr>
            <a:spLocks noGrp="1"/>
          </p:cNvSpPr>
          <p:nvPr>
            <p:ph idx="1"/>
          </p:nvPr>
        </p:nvSpPr>
        <p:spPr>
          <a:xfrm>
            <a:off x="576950" y="1382664"/>
            <a:ext cx="4867427" cy="5015228"/>
          </a:xfrm>
        </p:spPr>
        <p:txBody>
          <a:bodyPr>
            <a:normAutofit lnSpcReduction="10000"/>
          </a:bodyPr>
          <a:lstStyle/>
          <a:p>
            <a:pPr marL="316611" indent="-316611">
              <a:buFont typeface="Arial" pitchFamily="34" charset="0"/>
              <a:buChar char="•"/>
            </a:pPr>
            <a:r>
              <a:rPr lang="en-US" sz="2000" dirty="0">
                <a:solidFill>
                  <a:schemeClr val="tx1"/>
                </a:solidFill>
              </a:rPr>
              <a:t>Call for Proposals issued </a:t>
            </a:r>
          </a:p>
          <a:p>
            <a:pPr marL="316611" indent="-316611">
              <a:buFont typeface="Arial" pitchFamily="34" charset="0"/>
              <a:buChar char="•"/>
            </a:pPr>
            <a:endParaRPr lang="en-US" sz="1200" dirty="0">
              <a:solidFill>
                <a:schemeClr val="tx1"/>
              </a:solidFill>
            </a:endParaRPr>
          </a:p>
          <a:p>
            <a:pPr>
              <a:buFont typeface="Arial" pitchFamily="34" charset="0"/>
              <a:buChar char="•"/>
            </a:pPr>
            <a:r>
              <a:rPr lang="en-US" sz="2000" dirty="0">
                <a:solidFill>
                  <a:schemeClr val="tx1"/>
                </a:solidFill>
              </a:rPr>
              <a:t>90 hectare site for: </a:t>
            </a:r>
          </a:p>
          <a:p>
            <a:pPr marL="759866" lvl="1">
              <a:buFont typeface="Courier New" pitchFamily="49" charset="0"/>
              <a:buChar char="o"/>
            </a:pPr>
            <a:r>
              <a:rPr lang="en-US" sz="1800" dirty="0">
                <a:solidFill>
                  <a:schemeClr val="tx1"/>
                </a:solidFill>
              </a:rPr>
              <a:t>Production facilities – plastic greenhouses, tunnels, shade houses, open</a:t>
            </a:r>
          </a:p>
          <a:p>
            <a:pPr marL="759866" lvl="1">
              <a:buFont typeface="Courier New" pitchFamily="49" charset="0"/>
              <a:buChar char="o"/>
            </a:pPr>
            <a:r>
              <a:rPr lang="en-US" sz="1800" dirty="0">
                <a:solidFill>
                  <a:schemeClr val="tx1"/>
                </a:solidFill>
              </a:rPr>
              <a:t>Packhouses </a:t>
            </a:r>
          </a:p>
          <a:p>
            <a:pPr marL="759866" lvl="1">
              <a:buFont typeface="Courier New" pitchFamily="49" charset="0"/>
              <a:buChar char="o"/>
            </a:pPr>
            <a:r>
              <a:rPr lang="en-US" sz="1800" dirty="0">
                <a:solidFill>
                  <a:schemeClr val="tx1"/>
                </a:solidFill>
              </a:rPr>
              <a:t>Processing and distribution </a:t>
            </a:r>
          </a:p>
          <a:p>
            <a:pPr marL="759866" lvl="1">
              <a:buFont typeface="Courier New" pitchFamily="49" charset="0"/>
              <a:buChar char="o"/>
            </a:pPr>
            <a:r>
              <a:rPr lang="en-US" sz="1800" dirty="0">
                <a:solidFill>
                  <a:schemeClr val="tx1"/>
                </a:solidFill>
              </a:rPr>
              <a:t>High value air freight  products e.g. aquaculture </a:t>
            </a:r>
          </a:p>
          <a:p>
            <a:pPr marL="759866" lvl="1">
              <a:buFont typeface="Courier New" pitchFamily="49" charset="0"/>
              <a:buChar char="o"/>
            </a:pPr>
            <a:r>
              <a:rPr lang="en-US" sz="1800" dirty="0">
                <a:solidFill>
                  <a:schemeClr val="tx1"/>
                </a:solidFill>
              </a:rPr>
              <a:t>Renewable Energy </a:t>
            </a:r>
            <a:r>
              <a:rPr lang="en-US" sz="1800" dirty="0" err="1">
                <a:solidFill>
                  <a:schemeClr val="tx1"/>
                </a:solidFill>
              </a:rPr>
              <a:t>utilising</a:t>
            </a:r>
            <a:r>
              <a:rPr lang="en-US" sz="1800" dirty="0">
                <a:solidFill>
                  <a:schemeClr val="tx1"/>
                </a:solidFill>
              </a:rPr>
              <a:t> waste (feasibility underway with Private sector and academic institution) </a:t>
            </a:r>
          </a:p>
          <a:p>
            <a:pPr marL="759866" lvl="1">
              <a:buFont typeface="Courier New" pitchFamily="49" charset="0"/>
              <a:buChar char="o"/>
            </a:pPr>
            <a:endParaRPr lang="en-US" sz="1100" dirty="0">
              <a:solidFill>
                <a:schemeClr val="tx1"/>
              </a:solidFill>
            </a:endParaRPr>
          </a:p>
          <a:p>
            <a:pPr>
              <a:buFont typeface="Arial" pitchFamily="34" charset="0"/>
              <a:buChar char="•"/>
            </a:pPr>
            <a:r>
              <a:rPr lang="en-US" sz="2000" dirty="0">
                <a:solidFill>
                  <a:schemeClr val="tx1"/>
                </a:solidFill>
              </a:rPr>
              <a:t>Evaluation of first submissions underway </a:t>
            </a:r>
          </a:p>
          <a:p>
            <a:pPr>
              <a:buFont typeface="Arial" pitchFamily="34" charset="0"/>
              <a:buChar char="•"/>
            </a:pPr>
            <a:endParaRPr lang="en-US" sz="1200" dirty="0">
              <a:solidFill>
                <a:schemeClr val="tx1"/>
              </a:solidFill>
            </a:endParaRPr>
          </a:p>
          <a:p>
            <a:pPr>
              <a:buFont typeface="Arial" pitchFamily="34" charset="0"/>
              <a:buChar char="•"/>
            </a:pPr>
            <a:r>
              <a:rPr lang="en-US" sz="2000" dirty="0">
                <a:solidFill>
                  <a:schemeClr val="tx1"/>
                </a:solidFill>
              </a:rPr>
              <a:t>EIA process underway </a:t>
            </a:r>
          </a:p>
          <a:p>
            <a:endParaRPr lang="en-US" sz="2000" dirty="0">
              <a:solidFill>
                <a:schemeClr val="tx1"/>
              </a:solidFill>
            </a:endParaRPr>
          </a:p>
          <a:p>
            <a:endParaRPr lang="en-US" sz="2000" dirty="0">
              <a:solidFill>
                <a:schemeClr val="tx1"/>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733" b="17155"/>
          <a:stretch/>
        </p:blipFill>
        <p:spPr bwMode="auto">
          <a:xfrm>
            <a:off x="5444376" y="1382663"/>
            <a:ext cx="4429073" cy="328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067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 y="480481"/>
            <a:ext cx="8676964" cy="870928"/>
          </a:xfrm>
        </p:spPr>
        <p:txBody>
          <a:bodyPr/>
          <a:lstStyle/>
          <a:p>
            <a:pPr lvl="0" algn="ctr">
              <a:defRPr/>
            </a:pPr>
            <a:r>
              <a:rPr lang="en-US" sz="2800" cap="small" dirty="0" smtClean="0">
                <a:solidFill>
                  <a:schemeClr val="tx1">
                    <a:lumMod val="65000"/>
                    <a:lumOff val="35000"/>
                  </a:schemeClr>
                </a:solidFill>
              </a:rPr>
              <a:t>CONCLUSION – </a:t>
            </a:r>
            <a:r>
              <a:rPr lang="en-US" sz="2800" cap="all" dirty="0" smtClean="0">
                <a:solidFill>
                  <a:schemeClr val="tx1">
                    <a:lumMod val="65000"/>
                    <a:lumOff val="35000"/>
                  </a:schemeClr>
                </a:solidFill>
              </a:rPr>
              <a:t> </a:t>
            </a:r>
            <a:r>
              <a:rPr lang="en-US" sz="2800" cap="small" dirty="0" smtClean="0">
                <a:solidFill>
                  <a:schemeClr val="tx1">
                    <a:lumMod val="65000"/>
                    <a:lumOff val="35000"/>
                  </a:schemeClr>
                </a:solidFill>
              </a:rPr>
              <a:t>Building Cargo Value Chain at Dube TradePort through various zones </a:t>
            </a:r>
            <a:endParaRPr lang="en-US" sz="2800" cap="small" dirty="0">
              <a:solidFill>
                <a:schemeClr val="tx1">
                  <a:lumMod val="65000"/>
                  <a:lumOff val="35000"/>
                </a:schemeClr>
              </a:solidFill>
            </a:endParaRPr>
          </a:p>
        </p:txBody>
      </p:sp>
      <p:sp>
        <p:nvSpPr>
          <p:cNvPr id="3" name="Content Placeholder 2"/>
          <p:cNvSpPr>
            <a:spLocks noGrp="1"/>
          </p:cNvSpPr>
          <p:nvPr>
            <p:ph idx="1"/>
          </p:nvPr>
        </p:nvSpPr>
        <p:spPr/>
        <p:txBody>
          <a:bodyPr/>
          <a:lstStyle/>
          <a:p>
            <a:pPr marL="0" indent="0">
              <a:lnSpc>
                <a:spcPct val="115000"/>
              </a:lnSpc>
              <a:spcAft>
                <a:spcPts val="1108"/>
              </a:spcAft>
              <a:buNone/>
            </a:pPr>
            <a:endParaRPr lang="en-ZA" sz="1600" dirty="0">
              <a:latin typeface="Arial" pitchFamily="34" charset="0"/>
              <a:ea typeface="Calibri"/>
              <a:cs typeface="Arial" pitchFamily="34" charset="0"/>
            </a:endParaRPr>
          </a:p>
          <a:p>
            <a:pPr marL="0" indent="0">
              <a:buNone/>
            </a:pPr>
            <a:endParaRPr lang="en-ZA" sz="1600" dirty="0">
              <a:latin typeface="Arial" pitchFamily="34" charset="0"/>
              <a:cs typeface="Arial" pitchFamily="34" charset="0"/>
            </a:endParaRPr>
          </a:p>
        </p:txBody>
      </p:sp>
      <p:sp>
        <p:nvSpPr>
          <p:cNvPr id="4" name="Title 1"/>
          <p:cNvSpPr txBox="1">
            <a:spLocks/>
          </p:cNvSpPr>
          <p:nvPr/>
        </p:nvSpPr>
        <p:spPr>
          <a:xfrm>
            <a:off x="899592" y="685800"/>
            <a:ext cx="7560840" cy="1411052"/>
          </a:xfrm>
          <a:prstGeom prst="rect">
            <a:avLst/>
          </a:prstGeom>
        </p:spPr>
        <p:txBody>
          <a:bodyPr lIns="99427" tIns="49715" rIns="99427" bIns="49715">
            <a:normAutofit/>
          </a:bodyPr>
          <a:lstStyle/>
          <a:p>
            <a:pPr marL="0" marR="0" lvl="0" indent="0" algn="ctr" defTabSz="497137" rtl="0" eaLnBrk="0" fontAlgn="base" latinLnBrk="0" hangingPunct="0">
              <a:lnSpc>
                <a:spcPct val="100000"/>
              </a:lnSpc>
              <a:spcBef>
                <a:spcPct val="0"/>
              </a:spcBef>
              <a:spcAft>
                <a:spcPct val="0"/>
              </a:spcAft>
              <a:buClrTx/>
              <a:buSzTx/>
              <a:buFontTx/>
              <a:buNone/>
              <a:tabLst/>
              <a:defRPr/>
            </a:pPr>
            <a:endParaRPr kumimoji="0" lang="en-US" sz="2400" b="1" i="0" u="none" strike="noStrike" kern="1200" cap="small" spc="0" normalizeH="0" baseline="0" noProof="0" dirty="0">
              <a:ln>
                <a:noFill/>
              </a:ln>
              <a:solidFill>
                <a:srgbClr val="404040"/>
              </a:solidFill>
              <a:effectLst/>
              <a:uLnTx/>
              <a:uFillTx/>
              <a:latin typeface="Calibri"/>
              <a:ea typeface="Geneva" pitchFamily="97" charset="0"/>
              <a:cs typeface="Calibri"/>
            </a:endParaRPr>
          </a:p>
        </p:txBody>
      </p:sp>
      <p:sp>
        <p:nvSpPr>
          <p:cNvPr id="5" name="TextBox 4"/>
          <p:cNvSpPr txBox="1"/>
          <p:nvPr/>
        </p:nvSpPr>
        <p:spPr>
          <a:xfrm>
            <a:off x="1981200" y="1859577"/>
            <a:ext cx="5928828" cy="612645"/>
          </a:xfrm>
          <a:prstGeom prst="rect">
            <a:avLst/>
          </a:prstGeom>
          <a:effectLst>
            <a:outerShdw blurRad="50800" dist="38100" dir="5400000" rotWithShape="0">
              <a:srgbClr val="000000">
                <a:alpha val="43000"/>
              </a:srgbClr>
            </a:outerShdw>
          </a:effectLst>
        </p:spPr>
        <p:style>
          <a:lnRef idx="0">
            <a:schemeClr val="accent1"/>
          </a:lnRef>
          <a:fillRef idx="3">
            <a:schemeClr val="accent1"/>
          </a:fillRef>
          <a:effectRef idx="3">
            <a:schemeClr val="accent1"/>
          </a:effectRef>
          <a:fontRef idx="minor">
            <a:schemeClr val="lt1"/>
          </a:fontRef>
        </p:style>
        <p:txBody>
          <a:bodyPr wrap="square" tIns="36000" bIns="144000" rtlCol="0" anchor="ctr" anchorCtr="0">
            <a:spAutoFit/>
          </a:bodyPr>
          <a:lstStyle/>
          <a:p>
            <a:pPr algn="ctr"/>
            <a:r>
              <a:rPr lang="en-US" sz="2800" dirty="0" smtClean="0"/>
              <a:t>Shippers / Manufacturers / Producers </a:t>
            </a:r>
            <a:endParaRPr lang="en-US" sz="2800" dirty="0"/>
          </a:p>
        </p:txBody>
      </p:sp>
      <p:sp>
        <p:nvSpPr>
          <p:cNvPr id="6" name="TextBox 5"/>
          <p:cNvSpPr txBox="1"/>
          <p:nvPr/>
        </p:nvSpPr>
        <p:spPr>
          <a:xfrm>
            <a:off x="1981200" y="2412808"/>
            <a:ext cx="5928828" cy="1166643"/>
          </a:xfrm>
          <a:prstGeom prst="rect">
            <a:avLst/>
          </a:prstGeom>
        </p:spPr>
        <p:style>
          <a:lnRef idx="0">
            <a:schemeClr val="accent6"/>
          </a:lnRef>
          <a:fillRef idx="3">
            <a:schemeClr val="accent6"/>
          </a:fillRef>
          <a:effectRef idx="3">
            <a:schemeClr val="accent6"/>
          </a:effectRef>
          <a:fontRef idx="minor">
            <a:schemeClr val="lt1"/>
          </a:fontRef>
        </p:style>
        <p:txBody>
          <a:bodyPr wrap="square" tIns="36000" bIns="144000" rtlCol="0" anchor="ctr" anchorCtr="0">
            <a:spAutoFit/>
          </a:bodyPr>
          <a:lstStyle/>
          <a:p>
            <a:pPr algn="ctr"/>
            <a:r>
              <a:rPr lang="en-US" sz="3200" dirty="0" smtClean="0"/>
              <a:t>Freight Forwarders &amp; Logistics Service providers </a:t>
            </a:r>
            <a:endParaRPr lang="en-US" sz="3200" dirty="0"/>
          </a:p>
        </p:txBody>
      </p:sp>
      <p:sp>
        <p:nvSpPr>
          <p:cNvPr id="7" name="TextBox 6"/>
          <p:cNvSpPr txBox="1"/>
          <p:nvPr/>
        </p:nvSpPr>
        <p:spPr>
          <a:xfrm>
            <a:off x="1981200" y="3497229"/>
            <a:ext cx="5928828" cy="674200"/>
          </a:xfrm>
          <a:prstGeom prst="rect">
            <a:avLst/>
          </a:prstGeom>
        </p:spPr>
        <p:style>
          <a:lnRef idx="0">
            <a:schemeClr val="accent4"/>
          </a:lnRef>
          <a:fillRef idx="3">
            <a:schemeClr val="accent4"/>
          </a:fillRef>
          <a:effectRef idx="3">
            <a:schemeClr val="accent4"/>
          </a:effectRef>
          <a:fontRef idx="minor">
            <a:schemeClr val="lt1"/>
          </a:fontRef>
        </p:style>
        <p:txBody>
          <a:bodyPr wrap="square" tIns="36000" bIns="144000" rtlCol="0" anchor="ctr" anchorCtr="0">
            <a:spAutoFit/>
          </a:bodyPr>
          <a:lstStyle/>
          <a:p>
            <a:pPr algn="ctr"/>
            <a:r>
              <a:rPr lang="en-US" sz="3200" dirty="0" smtClean="0"/>
              <a:t>Cargo Terminal Operations </a:t>
            </a:r>
            <a:endParaRPr lang="en-US" sz="3200" dirty="0"/>
          </a:p>
        </p:txBody>
      </p:sp>
      <p:sp>
        <p:nvSpPr>
          <p:cNvPr id="8" name="TextBox 7"/>
          <p:cNvSpPr txBox="1"/>
          <p:nvPr/>
        </p:nvSpPr>
        <p:spPr>
          <a:xfrm>
            <a:off x="1981200" y="4335429"/>
            <a:ext cx="5928828" cy="674200"/>
          </a:xfrm>
          <a:prstGeom prst="rect">
            <a:avLst/>
          </a:prstGeom>
        </p:spPr>
        <p:style>
          <a:lnRef idx="0">
            <a:schemeClr val="accent2"/>
          </a:lnRef>
          <a:fillRef idx="3">
            <a:schemeClr val="accent2"/>
          </a:fillRef>
          <a:effectRef idx="3">
            <a:schemeClr val="accent2"/>
          </a:effectRef>
          <a:fontRef idx="minor">
            <a:schemeClr val="lt1"/>
          </a:fontRef>
        </p:style>
        <p:txBody>
          <a:bodyPr wrap="square" tIns="36000" bIns="144000" rtlCol="0" anchor="ctr" anchorCtr="0">
            <a:spAutoFit/>
          </a:bodyPr>
          <a:lstStyle/>
          <a:p>
            <a:pPr algn="ctr"/>
            <a:r>
              <a:rPr lang="en-US" sz="3200" dirty="0" smtClean="0"/>
              <a:t>Airlines</a:t>
            </a:r>
            <a:r>
              <a:rPr lang="en-US" sz="3200" dirty="0" smtClean="0"/>
              <a:t>, Trucking Network </a:t>
            </a:r>
            <a:endParaRPr lang="en-US" sz="3200" dirty="0"/>
          </a:p>
        </p:txBody>
      </p:sp>
    </p:spTree>
    <p:extLst>
      <p:ext uri="{BB962C8B-B14F-4D97-AF65-F5344CB8AC3E}">
        <p14:creationId xmlns:p14="http://schemas.microsoft.com/office/powerpoint/2010/main" val="3023474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n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131425" cy="7598569"/>
          </a:xfrm>
          <a:prstGeom prst="rect">
            <a:avLst/>
          </a:prstGeom>
        </p:spPr>
      </p:pic>
      <p:sp>
        <p:nvSpPr>
          <p:cNvPr id="5" name="Rectangle 4"/>
          <p:cNvSpPr/>
          <p:nvPr/>
        </p:nvSpPr>
        <p:spPr>
          <a:xfrm>
            <a:off x="0" y="6562988"/>
            <a:ext cx="10131425" cy="1035582"/>
          </a:xfrm>
          <a:prstGeom prst="rect">
            <a:avLst/>
          </a:prstGeom>
          <a:solidFill>
            <a:schemeClr val="bg1">
              <a:lumMod val="95000"/>
              <a:alpha val="80000"/>
            </a:schemeClr>
          </a:solidFill>
          <a:ln>
            <a:noFill/>
          </a:ln>
          <a:effectLst>
            <a:outerShdw blurRad="165100" dist="76200"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27" tIns="45714" rIns="91427" bIns="45714" rtlCol="0" anchor="ctr"/>
          <a:lstStyle/>
          <a:p>
            <a:pPr algn="ctr"/>
            <a:endParaRPr lang="en-US"/>
          </a:p>
        </p:txBody>
      </p:sp>
      <p:sp>
        <p:nvSpPr>
          <p:cNvPr id="6" name="TextBox 5"/>
          <p:cNvSpPr txBox="1"/>
          <p:nvPr/>
        </p:nvSpPr>
        <p:spPr>
          <a:xfrm>
            <a:off x="349187" y="6680003"/>
            <a:ext cx="9782237" cy="769440"/>
          </a:xfrm>
          <a:prstGeom prst="rect">
            <a:avLst/>
          </a:prstGeom>
          <a:noFill/>
        </p:spPr>
        <p:txBody>
          <a:bodyPr wrap="square" lIns="91427" tIns="45714" rIns="91427" bIns="45714" rtlCol="0">
            <a:spAutoFit/>
          </a:bodyPr>
          <a:lstStyle/>
          <a:p>
            <a:r>
              <a:rPr lang="en-US" sz="2200" b="1" dirty="0">
                <a:solidFill>
                  <a:schemeClr val="tx1">
                    <a:lumMod val="75000"/>
                    <a:lumOff val="25000"/>
                  </a:schemeClr>
                </a:solidFill>
                <a:latin typeface="Calibri"/>
                <a:cs typeface="Calibri"/>
              </a:rPr>
              <a:t>GREEN</a:t>
            </a:r>
            <a:r>
              <a:rPr lang="en-US" sz="2200" dirty="0">
                <a:solidFill>
                  <a:schemeClr val="tx1">
                    <a:lumMod val="75000"/>
                    <a:lumOff val="25000"/>
                  </a:schemeClr>
                </a:solidFill>
                <a:latin typeface="Calibri"/>
                <a:cs typeface="Calibri"/>
              </a:rPr>
              <a:t> </a:t>
            </a:r>
            <a:r>
              <a:rPr lang="en-US" sz="2200" b="1" dirty="0">
                <a:solidFill>
                  <a:schemeClr val="tx1">
                    <a:lumMod val="75000"/>
                    <a:lumOff val="25000"/>
                  </a:schemeClr>
                </a:solidFill>
                <a:latin typeface="Calibri"/>
                <a:cs typeface="Calibri"/>
              </a:rPr>
              <a:t>INITIATIVES</a:t>
            </a:r>
          </a:p>
          <a:p>
            <a:r>
              <a:rPr lang="en-US" sz="2200" dirty="0">
                <a:solidFill>
                  <a:schemeClr val="tx1">
                    <a:lumMod val="75000"/>
                    <a:lumOff val="25000"/>
                  </a:schemeClr>
                </a:solidFill>
                <a:latin typeface="Calibri"/>
                <a:cs typeface="Calibri"/>
              </a:rPr>
              <a:t>Include: alien clearing, indigenous </a:t>
            </a:r>
            <a:r>
              <a:rPr lang="en-US" sz="2200" dirty="0" smtClean="0">
                <a:solidFill>
                  <a:schemeClr val="tx1">
                    <a:lumMod val="75000"/>
                    <a:lumOff val="25000"/>
                  </a:schemeClr>
                </a:solidFill>
                <a:latin typeface="Calibri"/>
                <a:cs typeface="Calibri"/>
              </a:rPr>
              <a:t>nursery, rainwater harvesting</a:t>
            </a:r>
            <a:r>
              <a:rPr lang="en-US" sz="2200" dirty="0">
                <a:solidFill>
                  <a:schemeClr val="tx1">
                    <a:lumMod val="75000"/>
                    <a:lumOff val="25000"/>
                  </a:schemeClr>
                </a:solidFill>
                <a:latin typeface="Calibri"/>
                <a:cs typeface="Calibri"/>
              </a:rPr>
              <a:t> </a:t>
            </a:r>
            <a:r>
              <a:rPr lang="en-US" sz="2200" dirty="0" smtClean="0">
                <a:solidFill>
                  <a:schemeClr val="tx1">
                    <a:lumMod val="75000"/>
                    <a:lumOff val="25000"/>
                  </a:schemeClr>
                </a:solidFill>
                <a:latin typeface="Calibri"/>
                <a:cs typeface="Calibri"/>
              </a:rPr>
              <a:t>and </a:t>
            </a:r>
            <a:r>
              <a:rPr lang="en-US" sz="2200" dirty="0">
                <a:solidFill>
                  <a:schemeClr val="tx1">
                    <a:lumMod val="75000"/>
                    <a:lumOff val="25000"/>
                  </a:schemeClr>
                </a:solidFill>
                <a:latin typeface="Calibri"/>
                <a:cs typeface="Calibri"/>
              </a:rPr>
              <a:t>solar panels</a:t>
            </a:r>
          </a:p>
        </p:txBody>
      </p:sp>
    </p:spTree>
    <p:extLst>
      <p:ext uri="{BB962C8B-B14F-4D97-AF65-F5344CB8AC3E}">
        <p14:creationId xmlns:p14="http://schemas.microsoft.com/office/powerpoint/2010/main" val="1323749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971" y="2827573"/>
            <a:ext cx="8542219" cy="690908"/>
          </a:xfrm>
        </p:spPr>
        <p:txBody>
          <a:bodyPr/>
          <a:lstStyle/>
          <a:p>
            <a:pPr algn="ctr"/>
            <a:r>
              <a:rPr lang="en-US" sz="4000" dirty="0" smtClean="0">
                <a:solidFill>
                  <a:schemeClr val="tx1">
                    <a:lumMod val="65000"/>
                    <a:lumOff val="35000"/>
                  </a:schemeClr>
                </a:solidFill>
              </a:rPr>
              <a:t>THANK YOU</a:t>
            </a:r>
            <a:br>
              <a:rPr lang="en-US" sz="4000" dirty="0" smtClean="0">
                <a:solidFill>
                  <a:schemeClr val="tx1">
                    <a:lumMod val="65000"/>
                    <a:lumOff val="35000"/>
                  </a:schemeClr>
                </a:solidFill>
              </a:rPr>
            </a:br>
            <a:r>
              <a:rPr lang="en-US" sz="4000" dirty="0" smtClean="0">
                <a:solidFill>
                  <a:schemeClr val="tx1">
                    <a:lumMod val="65000"/>
                    <a:lumOff val="35000"/>
                  </a:schemeClr>
                </a:solidFill>
              </a:rPr>
              <a:t/>
            </a:r>
            <a:br>
              <a:rPr lang="en-US" sz="4000" dirty="0" smtClean="0">
                <a:solidFill>
                  <a:schemeClr val="tx1">
                    <a:lumMod val="65000"/>
                    <a:lumOff val="35000"/>
                  </a:schemeClr>
                </a:solidFill>
              </a:rPr>
            </a:br>
            <a:r>
              <a:rPr lang="en-US" sz="4000" dirty="0" smtClean="0">
                <a:solidFill>
                  <a:schemeClr val="tx1">
                    <a:lumMod val="65000"/>
                    <a:lumOff val="35000"/>
                  </a:schemeClr>
                </a:solidFill>
              </a:rPr>
              <a:t>SIYABONGA </a:t>
            </a:r>
            <a:br>
              <a:rPr lang="en-US" sz="4000" dirty="0" smtClean="0">
                <a:solidFill>
                  <a:schemeClr val="tx1">
                    <a:lumMod val="65000"/>
                    <a:lumOff val="35000"/>
                  </a:schemeClr>
                </a:solidFill>
              </a:rPr>
            </a:br>
            <a:r>
              <a:rPr lang="en-US" sz="4000" dirty="0" smtClean="0">
                <a:solidFill>
                  <a:schemeClr val="tx1">
                    <a:lumMod val="65000"/>
                    <a:lumOff val="35000"/>
                  </a:schemeClr>
                </a:solidFill>
              </a:rPr>
              <a:t/>
            </a:r>
            <a:br>
              <a:rPr lang="en-US" sz="4000" dirty="0" smtClean="0">
                <a:solidFill>
                  <a:schemeClr val="tx1">
                    <a:lumMod val="65000"/>
                    <a:lumOff val="35000"/>
                  </a:schemeClr>
                </a:solidFill>
              </a:rPr>
            </a:br>
            <a:r>
              <a:rPr lang="en-US" sz="4000" dirty="0" smtClean="0">
                <a:solidFill>
                  <a:schemeClr val="tx1">
                    <a:lumMod val="65000"/>
                    <a:lumOff val="35000"/>
                  </a:schemeClr>
                </a:solidFill>
              </a:rPr>
              <a:t>QUESTIONS </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1277026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65000"/>
                    <a:lumOff val="35000"/>
                  </a:schemeClr>
                </a:solidFill>
              </a:rPr>
              <a:t>MAIN DEVELOPMENT ZONES</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r>
              <a:rPr lang="en-US" dirty="0" smtClean="0">
                <a:solidFill>
                  <a:schemeClr val="tx1"/>
                </a:solidFill>
              </a:rPr>
              <a:t>DUBE </a:t>
            </a:r>
            <a:r>
              <a:rPr lang="en-US" b="1" dirty="0" smtClean="0">
                <a:solidFill>
                  <a:schemeClr val="tx1"/>
                </a:solidFill>
              </a:rPr>
              <a:t>CARGO TERMINAL</a:t>
            </a:r>
          </a:p>
          <a:p>
            <a:pPr lvl="1"/>
            <a:r>
              <a:rPr lang="en-US" dirty="0" smtClean="0">
                <a:solidFill>
                  <a:schemeClr val="tx1"/>
                </a:solidFill>
              </a:rPr>
              <a:t>Most secure and state-of-the-art cargo terminal in Africa</a:t>
            </a:r>
          </a:p>
          <a:p>
            <a:r>
              <a:rPr lang="en-US" dirty="0" smtClean="0">
                <a:solidFill>
                  <a:schemeClr val="tx1"/>
                </a:solidFill>
              </a:rPr>
              <a:t>DUBE </a:t>
            </a:r>
            <a:r>
              <a:rPr lang="en-US" b="1" dirty="0" smtClean="0">
                <a:solidFill>
                  <a:schemeClr val="tx1"/>
                </a:solidFill>
              </a:rPr>
              <a:t>TRADEZONE</a:t>
            </a:r>
          </a:p>
          <a:p>
            <a:pPr lvl="1"/>
            <a:r>
              <a:rPr lang="en-US" dirty="0" smtClean="0">
                <a:solidFill>
                  <a:schemeClr val="tx1"/>
                </a:solidFill>
              </a:rPr>
              <a:t>Directly linked to the Cargo Terminal by </a:t>
            </a:r>
            <a:r>
              <a:rPr lang="en-US" dirty="0" err="1" smtClean="0">
                <a:solidFill>
                  <a:schemeClr val="tx1"/>
                </a:solidFill>
              </a:rPr>
              <a:t>airbridge</a:t>
            </a:r>
            <a:r>
              <a:rPr lang="en-US" dirty="0" smtClean="0">
                <a:solidFill>
                  <a:schemeClr val="tx1"/>
                </a:solidFill>
              </a:rPr>
              <a:t>, with airside access to manufacturers, assemblers and distributors</a:t>
            </a:r>
          </a:p>
          <a:p>
            <a:r>
              <a:rPr lang="en-US" dirty="0" smtClean="0">
                <a:solidFill>
                  <a:schemeClr val="tx1"/>
                </a:solidFill>
              </a:rPr>
              <a:t>DUBE </a:t>
            </a:r>
            <a:r>
              <a:rPr lang="en-US" b="1" dirty="0" smtClean="0">
                <a:solidFill>
                  <a:schemeClr val="tx1"/>
                </a:solidFill>
              </a:rPr>
              <a:t>CITY</a:t>
            </a:r>
          </a:p>
          <a:p>
            <a:pPr lvl="1"/>
            <a:r>
              <a:rPr lang="en-US" dirty="0" smtClean="0">
                <a:solidFill>
                  <a:schemeClr val="tx1"/>
                </a:solidFill>
              </a:rPr>
              <a:t>Premium office, retail, hospitality and leisure space in an urban green precinct</a:t>
            </a:r>
          </a:p>
          <a:p>
            <a:r>
              <a:rPr lang="en-US" dirty="0" smtClean="0">
                <a:solidFill>
                  <a:schemeClr val="tx1"/>
                </a:solidFill>
              </a:rPr>
              <a:t>DUBE </a:t>
            </a:r>
            <a:r>
              <a:rPr lang="en-US" b="1" dirty="0" smtClean="0">
                <a:solidFill>
                  <a:schemeClr val="tx1"/>
                </a:solidFill>
              </a:rPr>
              <a:t>AGRIZONE</a:t>
            </a:r>
          </a:p>
          <a:p>
            <a:pPr lvl="1"/>
            <a:r>
              <a:rPr lang="en-US" dirty="0" smtClean="0">
                <a:solidFill>
                  <a:schemeClr val="tx1"/>
                </a:solidFill>
              </a:rPr>
              <a:t>Africa’s first integrated perishable supply chain; a high-tech agricultural cluster including 16 ha of climate-controlled greenhouses, </a:t>
            </a:r>
            <a:r>
              <a:rPr lang="en-US" dirty="0" err="1" smtClean="0">
                <a:solidFill>
                  <a:schemeClr val="tx1"/>
                </a:solidFill>
              </a:rPr>
              <a:t>packhouses</a:t>
            </a:r>
            <a:r>
              <a:rPr lang="en-US" dirty="0" smtClean="0">
                <a:solidFill>
                  <a:schemeClr val="tx1"/>
                </a:solidFill>
              </a:rPr>
              <a:t> and a tissue culture lab </a:t>
            </a:r>
            <a:endParaRPr lang="en-US" dirty="0">
              <a:solidFill>
                <a:schemeClr val="tx1"/>
              </a:solidFill>
            </a:endParaRPr>
          </a:p>
        </p:txBody>
      </p:sp>
    </p:spTree>
    <p:extLst>
      <p:ext uri="{BB962C8B-B14F-4D97-AF65-F5344CB8AC3E}">
        <p14:creationId xmlns:p14="http://schemas.microsoft.com/office/powerpoint/2010/main" val="57675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65000"/>
                    <a:lumOff val="35000"/>
                  </a:schemeClr>
                </a:solidFill>
              </a:rPr>
              <a:t>SUPPORT SERVICES </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r>
              <a:rPr lang="en-US" dirty="0" smtClean="0">
                <a:solidFill>
                  <a:schemeClr val="tx1"/>
                </a:solidFill>
              </a:rPr>
              <a:t>DUBE </a:t>
            </a:r>
            <a:r>
              <a:rPr lang="en-US" b="1" dirty="0" err="1" smtClean="0">
                <a:solidFill>
                  <a:schemeClr val="tx1"/>
                </a:solidFill>
              </a:rPr>
              <a:t>iCONNECT</a:t>
            </a:r>
            <a:endParaRPr lang="en-US" b="1" dirty="0" smtClean="0">
              <a:solidFill>
                <a:schemeClr val="tx1"/>
              </a:solidFill>
            </a:endParaRPr>
          </a:p>
          <a:p>
            <a:pPr lvl="1"/>
            <a:r>
              <a:rPr lang="en-US" dirty="0" smtClean="0">
                <a:solidFill>
                  <a:schemeClr val="tx1"/>
                </a:solidFill>
              </a:rPr>
              <a:t>A dedicated IT and </a:t>
            </a:r>
            <a:r>
              <a:rPr lang="en-US" dirty="0" err="1" smtClean="0">
                <a:solidFill>
                  <a:schemeClr val="tx1"/>
                </a:solidFill>
              </a:rPr>
              <a:t>tele</a:t>
            </a:r>
            <a:r>
              <a:rPr lang="en-US" dirty="0" smtClean="0">
                <a:solidFill>
                  <a:schemeClr val="tx1"/>
                </a:solidFill>
              </a:rPr>
              <a:t>-communications provider, supporting and linking </a:t>
            </a:r>
            <a:r>
              <a:rPr lang="en-US" dirty="0" err="1" smtClean="0">
                <a:solidFill>
                  <a:schemeClr val="tx1"/>
                </a:solidFill>
              </a:rPr>
              <a:t>Dube</a:t>
            </a:r>
            <a:r>
              <a:rPr lang="en-US" dirty="0" smtClean="0">
                <a:solidFill>
                  <a:schemeClr val="tx1"/>
                </a:solidFill>
              </a:rPr>
              <a:t> </a:t>
            </a:r>
            <a:r>
              <a:rPr lang="en-US" dirty="0" err="1" smtClean="0">
                <a:solidFill>
                  <a:schemeClr val="tx1"/>
                </a:solidFill>
              </a:rPr>
              <a:t>TradePort’s</a:t>
            </a:r>
            <a:r>
              <a:rPr lang="en-US" dirty="0" smtClean="0">
                <a:solidFill>
                  <a:schemeClr val="tx1"/>
                </a:solidFill>
              </a:rPr>
              <a:t> business community</a:t>
            </a:r>
          </a:p>
          <a:p>
            <a:r>
              <a:rPr lang="en-US" dirty="0" smtClean="0">
                <a:solidFill>
                  <a:schemeClr val="tx1"/>
                </a:solidFill>
              </a:rPr>
              <a:t>DUBE </a:t>
            </a:r>
            <a:r>
              <a:rPr lang="en-US" b="1" dirty="0" err="1" smtClean="0">
                <a:solidFill>
                  <a:schemeClr val="tx1"/>
                </a:solidFill>
              </a:rPr>
              <a:t>AiROAD</a:t>
            </a:r>
            <a:endParaRPr lang="en-US" b="1" dirty="0" smtClean="0">
              <a:solidFill>
                <a:schemeClr val="tx1"/>
              </a:solidFill>
            </a:endParaRPr>
          </a:p>
          <a:p>
            <a:pPr lvl="1"/>
            <a:r>
              <a:rPr lang="en-US" dirty="0" smtClean="0">
                <a:solidFill>
                  <a:schemeClr val="tx1"/>
                </a:solidFill>
              </a:rPr>
              <a:t>A dedicated, time-sensitive logistics fleet connecting the Cargo Terminal to major cities and airports in Southern Africa</a:t>
            </a:r>
          </a:p>
          <a:p>
            <a:r>
              <a:rPr lang="en-US" dirty="0" smtClean="0">
                <a:solidFill>
                  <a:schemeClr val="tx1"/>
                </a:solidFill>
              </a:rPr>
              <a:t>DUBE </a:t>
            </a:r>
            <a:r>
              <a:rPr lang="en-US" b="1" dirty="0" smtClean="0">
                <a:solidFill>
                  <a:schemeClr val="tx1"/>
                </a:solidFill>
              </a:rPr>
              <a:t>AIR SERVICES</a:t>
            </a:r>
          </a:p>
          <a:p>
            <a:pPr lvl="1"/>
            <a:r>
              <a:rPr lang="en-US" dirty="0" smtClean="0">
                <a:solidFill>
                  <a:schemeClr val="tx1"/>
                </a:solidFill>
              </a:rPr>
              <a:t>Working to significantly increase direct international and regional air services to and from Durban</a:t>
            </a:r>
          </a:p>
          <a:p>
            <a:r>
              <a:rPr lang="en-US" dirty="0" smtClean="0">
                <a:solidFill>
                  <a:schemeClr val="tx1"/>
                </a:solidFill>
              </a:rPr>
              <a:t>DUBE </a:t>
            </a:r>
            <a:r>
              <a:rPr lang="en-US" b="1" dirty="0" smtClean="0">
                <a:solidFill>
                  <a:schemeClr val="tx1"/>
                </a:solidFill>
              </a:rPr>
              <a:t>PLANNING &amp; ENVIRONMENT</a:t>
            </a:r>
            <a:endParaRPr lang="en-US" b="1" dirty="0">
              <a:solidFill>
                <a:schemeClr val="tx1"/>
              </a:solidFill>
            </a:endParaRPr>
          </a:p>
          <a:p>
            <a:pPr lvl="1"/>
            <a:r>
              <a:rPr lang="en-US" dirty="0" smtClean="0">
                <a:solidFill>
                  <a:schemeClr val="tx1"/>
                </a:solidFill>
              </a:rPr>
              <a:t>Working towards DTP’s 60-year </a:t>
            </a:r>
            <a:r>
              <a:rPr lang="en-US" dirty="0" err="1" smtClean="0">
                <a:solidFill>
                  <a:schemeClr val="tx1"/>
                </a:solidFill>
              </a:rPr>
              <a:t>masterplan</a:t>
            </a:r>
            <a:r>
              <a:rPr lang="en-US" dirty="0" smtClean="0">
                <a:solidFill>
                  <a:schemeClr val="tx1"/>
                </a:solidFill>
              </a:rPr>
              <a:t>, and committed to </a:t>
            </a:r>
            <a:r>
              <a:rPr lang="en-US" dirty="0" err="1" smtClean="0">
                <a:solidFill>
                  <a:schemeClr val="tx1"/>
                </a:solidFill>
              </a:rPr>
              <a:t>minimising</a:t>
            </a:r>
            <a:r>
              <a:rPr lang="en-US" dirty="0" smtClean="0">
                <a:solidFill>
                  <a:schemeClr val="tx1"/>
                </a:solidFill>
              </a:rPr>
              <a:t> environmental impact</a:t>
            </a:r>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3905969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sterpl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0131425" cy="7598568"/>
          </a:xfrm>
          <a:prstGeom prst="rect">
            <a:avLst/>
          </a:prstGeom>
        </p:spPr>
      </p:pic>
      <p:sp>
        <p:nvSpPr>
          <p:cNvPr id="2" name="Title 1"/>
          <p:cNvSpPr>
            <a:spLocks noGrp="1"/>
          </p:cNvSpPr>
          <p:nvPr>
            <p:ph type="title"/>
          </p:nvPr>
        </p:nvSpPr>
        <p:spPr/>
        <p:txBody>
          <a:bodyPr/>
          <a:lstStyle/>
          <a:p>
            <a:pPr algn="ctr"/>
            <a:r>
              <a:rPr lang="en-US" dirty="0" smtClean="0">
                <a:solidFill>
                  <a:schemeClr val="tx1">
                    <a:lumMod val="65000"/>
                    <a:lumOff val="35000"/>
                  </a:schemeClr>
                </a:solidFill>
              </a:rPr>
              <a:t>MASTERPLAN</a:t>
            </a:r>
            <a:endParaRPr lang="en-US" dirty="0">
              <a:solidFill>
                <a:schemeClr val="tx1">
                  <a:lumMod val="65000"/>
                  <a:lumOff val="35000"/>
                </a:schemeClr>
              </a:solidFill>
            </a:endParaRPr>
          </a:p>
        </p:txBody>
      </p:sp>
      <p:pic>
        <p:nvPicPr>
          <p:cNvPr id="6" name="Picture 5" descr="Masterplan-lege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5552" y="5400082"/>
            <a:ext cx="6402400" cy="2108011"/>
          </a:xfrm>
          <a:prstGeom prst="rect">
            <a:avLst/>
          </a:prstGeom>
        </p:spPr>
      </p:pic>
    </p:spTree>
    <p:extLst>
      <p:ext uri="{BB962C8B-B14F-4D97-AF65-F5344CB8AC3E}">
        <p14:creationId xmlns:p14="http://schemas.microsoft.com/office/powerpoint/2010/main" val="181340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go-Term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5"/>
            <a:ext cx="10131425" cy="7598568"/>
          </a:xfrm>
          <a:prstGeom prst="rect">
            <a:avLst/>
          </a:prstGeom>
        </p:spPr>
      </p:pic>
      <p:sp>
        <p:nvSpPr>
          <p:cNvPr id="7" name="Rectangle 6"/>
          <p:cNvSpPr/>
          <p:nvPr/>
        </p:nvSpPr>
        <p:spPr>
          <a:xfrm>
            <a:off x="1" y="497876"/>
            <a:ext cx="10131424" cy="585066"/>
          </a:xfrm>
          <a:prstGeom prst="rect">
            <a:avLst/>
          </a:prstGeom>
          <a:solidFill>
            <a:schemeClr val="bg1">
              <a:lumMod val="95000"/>
              <a:alpha val="80000"/>
            </a:schemeClr>
          </a:solidFill>
          <a:ln>
            <a:noFill/>
          </a:ln>
          <a:effectLst>
            <a:outerShdw blurRad="165100" dist="76200"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14" tIns="45707" rIns="91414" bIns="45707" rtlCol="0" anchor="ctr"/>
          <a:lstStyle/>
          <a:p>
            <a:pPr algn="ctr"/>
            <a:endParaRPr lang="en-US"/>
          </a:p>
        </p:txBody>
      </p:sp>
      <p:sp>
        <p:nvSpPr>
          <p:cNvPr id="2" name="Title 1"/>
          <p:cNvSpPr>
            <a:spLocks noGrp="1"/>
          </p:cNvSpPr>
          <p:nvPr>
            <p:ph type="title"/>
          </p:nvPr>
        </p:nvSpPr>
        <p:spPr/>
        <p:txBody>
          <a:bodyPr/>
          <a:lstStyle/>
          <a:p>
            <a:pPr algn="ctr"/>
            <a:r>
              <a:rPr lang="en-US" dirty="0">
                <a:solidFill>
                  <a:schemeClr val="tx1"/>
                </a:solidFill>
              </a:rPr>
              <a:t>DUBE CARGO TERMINAL</a:t>
            </a:r>
          </a:p>
        </p:txBody>
      </p:sp>
    </p:spTree>
    <p:extLst>
      <p:ext uri="{BB962C8B-B14F-4D97-AF65-F5344CB8AC3E}">
        <p14:creationId xmlns:p14="http://schemas.microsoft.com/office/powerpoint/2010/main" val="1911319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deZon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0131425" cy="7598568"/>
          </a:xfrm>
          <a:prstGeom prst="rect">
            <a:avLst/>
          </a:prstGeom>
        </p:spPr>
      </p:pic>
      <p:sp>
        <p:nvSpPr>
          <p:cNvPr id="7" name="Rectangle 6"/>
          <p:cNvSpPr/>
          <p:nvPr/>
        </p:nvSpPr>
        <p:spPr>
          <a:xfrm>
            <a:off x="0" y="523317"/>
            <a:ext cx="10131425" cy="1035582"/>
          </a:xfrm>
          <a:prstGeom prst="rect">
            <a:avLst/>
          </a:prstGeom>
          <a:solidFill>
            <a:schemeClr val="bg1">
              <a:lumMod val="95000"/>
              <a:alpha val="80000"/>
            </a:schemeClr>
          </a:solidFill>
          <a:ln>
            <a:noFill/>
          </a:ln>
          <a:effectLst>
            <a:outerShdw blurRad="165100" dist="76200"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14" tIns="45707" rIns="91414" bIns="45707" rtlCol="0" anchor="ctr"/>
          <a:lstStyle/>
          <a:p>
            <a:pPr algn="ctr"/>
            <a:endParaRPr lang="en-US"/>
          </a:p>
        </p:txBody>
      </p:sp>
      <p:sp>
        <p:nvSpPr>
          <p:cNvPr id="8" name="TextBox 7"/>
          <p:cNvSpPr txBox="1"/>
          <p:nvPr/>
        </p:nvSpPr>
        <p:spPr>
          <a:xfrm>
            <a:off x="349189" y="640333"/>
            <a:ext cx="6696745" cy="800193"/>
          </a:xfrm>
          <a:prstGeom prst="rect">
            <a:avLst/>
          </a:prstGeom>
          <a:noFill/>
        </p:spPr>
        <p:txBody>
          <a:bodyPr wrap="square" lIns="91414" tIns="45707" rIns="91414" bIns="45707" rtlCol="0">
            <a:spAutoFit/>
          </a:bodyPr>
          <a:lstStyle/>
          <a:p>
            <a:r>
              <a:rPr lang="en-US" sz="2400" b="1" dirty="0">
                <a:solidFill>
                  <a:schemeClr val="tx1">
                    <a:lumMod val="65000"/>
                    <a:lumOff val="35000"/>
                  </a:schemeClr>
                </a:solidFill>
                <a:latin typeface="Calibri"/>
                <a:cs typeface="Calibri"/>
              </a:rPr>
              <a:t>DUBE TRADEZONE &amp; DUBE CARGO TERMINAL</a:t>
            </a:r>
          </a:p>
          <a:p>
            <a:r>
              <a:rPr lang="en-US" sz="2200" b="1" dirty="0">
                <a:solidFill>
                  <a:schemeClr val="tx1">
                    <a:lumMod val="65000"/>
                    <a:lumOff val="35000"/>
                  </a:schemeClr>
                </a:solidFill>
                <a:latin typeface="Calibri"/>
                <a:cs typeface="Calibri"/>
              </a:rPr>
              <a:t>Connected by Air Bridge</a:t>
            </a:r>
          </a:p>
        </p:txBody>
      </p:sp>
    </p:spTree>
    <p:extLst>
      <p:ext uri="{BB962C8B-B14F-4D97-AF65-F5344CB8AC3E}">
        <p14:creationId xmlns:p14="http://schemas.microsoft.com/office/powerpoint/2010/main" val="2036218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ACSA EPC CONTRACT IMPLEMENTATION\SITE PROGRESS PHOTOS\May 2011\Aerial\jpg\DSC_003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139000"/>
                    </a14:imgEffect>
                    <a14:imgEffect>
                      <a14:brightnessContrast bright="17000" contrast="11000"/>
                    </a14:imgEffect>
                  </a14:imgLayer>
                </a14:imgProps>
              </a:ext>
            </a:extLst>
          </a:blip>
          <a:srcRect l="55" r="173"/>
          <a:stretch/>
        </p:blipFill>
        <p:spPr bwMode="auto">
          <a:xfrm>
            <a:off x="-911755" y="315922"/>
            <a:ext cx="11803037" cy="7732231"/>
          </a:xfrm>
          <a:prstGeom prst="rect">
            <a:avLst/>
          </a:prstGeom>
          <a:noFill/>
        </p:spPr>
      </p:pic>
      <p:sp>
        <p:nvSpPr>
          <p:cNvPr id="3" name="Rectangle 2"/>
          <p:cNvSpPr/>
          <p:nvPr/>
        </p:nvSpPr>
        <p:spPr>
          <a:xfrm>
            <a:off x="-928713" y="4503"/>
            <a:ext cx="11819995" cy="806846"/>
          </a:xfrm>
          <a:prstGeom prst="rect">
            <a:avLst/>
          </a:prstGeom>
          <a:solidFill>
            <a:schemeClr val="bg1">
              <a:lumMod val="95000"/>
            </a:schemeClr>
          </a:solidFill>
          <a:ln>
            <a:noFill/>
          </a:ln>
          <a:effectLst>
            <a:outerShdw blurRad="40000" dist="508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1304" tIns="50652" rIns="101304" bIns="50652" rtlCol="0" anchor="ctr"/>
          <a:lstStyle/>
          <a:p>
            <a:pPr algn="ctr"/>
            <a:r>
              <a:rPr lang="en-US" sz="3100" b="1" dirty="0" smtClean="0">
                <a:solidFill>
                  <a:schemeClr val="tx1">
                    <a:lumMod val="65000"/>
                    <a:lumOff val="35000"/>
                  </a:schemeClr>
                </a:solidFill>
                <a:latin typeface="+mj-lt"/>
                <a:cs typeface="Arial" pitchFamily="34" charset="0"/>
              </a:rPr>
              <a:t>AGRIZONE: PHASE 1 VIEW</a:t>
            </a:r>
            <a:r>
              <a:rPr lang="en-US" sz="3100" b="1" dirty="0" smtClean="0">
                <a:solidFill>
                  <a:schemeClr val="tx1">
                    <a:lumMod val="65000"/>
                    <a:lumOff val="35000"/>
                  </a:schemeClr>
                </a:solidFill>
                <a:latin typeface="+mj-lt"/>
                <a:cs typeface="Arial"/>
              </a:rPr>
              <a:t>  </a:t>
            </a:r>
            <a:endParaRPr lang="en-US" sz="3100" b="1" dirty="0">
              <a:solidFill>
                <a:schemeClr val="tx1">
                  <a:lumMod val="65000"/>
                  <a:lumOff val="35000"/>
                </a:schemeClr>
              </a:solidFill>
              <a:latin typeface="+mj-lt"/>
              <a:cs typeface="Arial"/>
            </a:endParaRPr>
          </a:p>
        </p:txBody>
      </p:sp>
    </p:spTree>
    <p:extLst>
      <p:ext uri="{BB962C8B-B14F-4D97-AF65-F5344CB8AC3E}">
        <p14:creationId xmlns:p14="http://schemas.microsoft.com/office/powerpoint/2010/main" val="355882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OBJECTIVES OF THE PROJECT </a:t>
            </a:r>
            <a:endParaRPr lang="en-US" dirty="0">
              <a:solidFill>
                <a:schemeClr val="tx1"/>
              </a:solidFill>
            </a:endParaRPr>
          </a:p>
        </p:txBody>
      </p:sp>
      <p:sp>
        <p:nvSpPr>
          <p:cNvPr id="3" name="Content Placeholder 2"/>
          <p:cNvSpPr>
            <a:spLocks noGrp="1"/>
          </p:cNvSpPr>
          <p:nvPr>
            <p:ph idx="1"/>
          </p:nvPr>
        </p:nvSpPr>
        <p:spPr>
          <a:xfrm>
            <a:off x="782641" y="1351409"/>
            <a:ext cx="8567550" cy="5184576"/>
          </a:xfrm>
        </p:spPr>
        <p:txBody>
          <a:bodyPr/>
          <a:lstStyle/>
          <a:p>
            <a:r>
              <a:rPr lang="en-ZA" sz="2000" dirty="0">
                <a:solidFill>
                  <a:schemeClr val="tx1"/>
                </a:solidFill>
                <a:cs typeface="Arial" pitchFamily="34" charset="0"/>
              </a:rPr>
              <a:t>Create a cluster of supporting facilities and services (production, research &amp; development, logistics, information, certification, marketing, </a:t>
            </a:r>
            <a:r>
              <a:rPr lang="en-ZA" sz="2000" dirty="0" err="1">
                <a:solidFill>
                  <a:schemeClr val="tx1"/>
                </a:solidFill>
                <a:cs typeface="Arial" pitchFamily="34" charset="0"/>
              </a:rPr>
              <a:t>etc</a:t>
            </a:r>
            <a:r>
              <a:rPr lang="en-ZA" sz="2000" dirty="0">
                <a:solidFill>
                  <a:schemeClr val="tx1"/>
                </a:solidFill>
                <a:cs typeface="Arial" pitchFamily="34" charset="0"/>
              </a:rPr>
              <a:t>) to </a:t>
            </a:r>
            <a:r>
              <a:rPr lang="en-ZA" sz="2000" dirty="0">
                <a:solidFill>
                  <a:srgbClr val="FF5050"/>
                </a:solidFill>
                <a:cs typeface="Arial" pitchFamily="34" charset="0"/>
              </a:rPr>
              <a:t>stimulate the growth of the KZN perishables sector</a:t>
            </a:r>
            <a:r>
              <a:rPr lang="en-ZA" sz="2000" dirty="0">
                <a:cs typeface="Arial" pitchFamily="34" charset="0"/>
              </a:rPr>
              <a:t>. </a:t>
            </a:r>
            <a:endParaRPr lang="en-US" sz="2000" dirty="0">
              <a:cs typeface="Arial" pitchFamily="34" charset="0"/>
            </a:endParaRPr>
          </a:p>
          <a:p>
            <a:endParaRPr lang="en-US" sz="2000" dirty="0">
              <a:cs typeface="Arial" pitchFamily="34" charset="0"/>
            </a:endParaRPr>
          </a:p>
          <a:p>
            <a:r>
              <a:rPr lang="en-ZA" sz="2000" dirty="0">
                <a:solidFill>
                  <a:schemeClr val="tx1"/>
                </a:solidFill>
                <a:cs typeface="Arial" pitchFamily="34" charset="0"/>
              </a:rPr>
              <a:t>Serve as a </a:t>
            </a:r>
            <a:r>
              <a:rPr lang="en-ZA" sz="2000" dirty="0">
                <a:solidFill>
                  <a:srgbClr val="FF5050"/>
                </a:solidFill>
                <a:cs typeface="Arial" pitchFamily="34" charset="0"/>
              </a:rPr>
              <a:t>centre of excellence and a demonstration project</a:t>
            </a:r>
            <a:r>
              <a:rPr lang="en-ZA" sz="2000" dirty="0">
                <a:cs typeface="Arial" pitchFamily="34" charset="0"/>
              </a:rPr>
              <a:t> </a:t>
            </a:r>
            <a:r>
              <a:rPr lang="en-ZA" sz="2000" dirty="0">
                <a:solidFill>
                  <a:schemeClr val="tx1"/>
                </a:solidFill>
                <a:cs typeface="Arial" pitchFamily="34" charset="0"/>
              </a:rPr>
              <a:t>for </a:t>
            </a:r>
            <a:r>
              <a:rPr lang="en-US" sz="2000" dirty="0">
                <a:solidFill>
                  <a:schemeClr val="tx1"/>
                </a:solidFill>
                <a:cs typeface="Arial" pitchFamily="34" charset="0"/>
              </a:rPr>
              <a:t>new technology, production methods, training, research in high value agriculture. </a:t>
            </a:r>
          </a:p>
          <a:p>
            <a:endParaRPr lang="en-US" sz="2000" dirty="0">
              <a:solidFill>
                <a:schemeClr val="tx1"/>
              </a:solidFill>
              <a:cs typeface="Arial" pitchFamily="34" charset="0"/>
            </a:endParaRPr>
          </a:p>
          <a:p>
            <a:r>
              <a:rPr lang="en-US" sz="2000" dirty="0" smtClean="0">
                <a:solidFill>
                  <a:schemeClr val="tx1"/>
                </a:solidFill>
                <a:cs typeface="Arial" pitchFamily="34" charset="0"/>
              </a:rPr>
              <a:t>Stimulate &amp; contribute to </a:t>
            </a:r>
            <a:r>
              <a:rPr lang="en-US" sz="2000" dirty="0">
                <a:solidFill>
                  <a:schemeClr val="tx1"/>
                </a:solidFill>
                <a:cs typeface="Arial" pitchFamily="34" charset="0"/>
              </a:rPr>
              <a:t>a move towards more </a:t>
            </a:r>
            <a:r>
              <a:rPr lang="en-US" sz="2000" dirty="0">
                <a:solidFill>
                  <a:srgbClr val="FF5050"/>
                </a:solidFill>
                <a:cs typeface="Arial" pitchFamily="34" charset="0"/>
              </a:rPr>
              <a:t>high value production</a:t>
            </a:r>
            <a:r>
              <a:rPr lang="en-US" sz="2000" dirty="0">
                <a:cs typeface="Arial" pitchFamily="34" charset="0"/>
              </a:rPr>
              <a:t> </a:t>
            </a:r>
            <a:r>
              <a:rPr lang="en-US" sz="2000" dirty="0">
                <a:solidFill>
                  <a:schemeClr val="tx1"/>
                </a:solidFill>
                <a:cs typeface="Arial" pitchFamily="34" charset="0"/>
              </a:rPr>
              <a:t>in the province.  </a:t>
            </a:r>
          </a:p>
          <a:p>
            <a:endParaRPr lang="en-US" sz="2000" dirty="0">
              <a:cs typeface="Arial" pitchFamily="34" charset="0"/>
            </a:endParaRPr>
          </a:p>
          <a:p>
            <a:r>
              <a:rPr lang="en-US" sz="2000" dirty="0">
                <a:solidFill>
                  <a:schemeClr val="tx1"/>
                </a:solidFill>
                <a:cs typeface="Arial" pitchFamily="34" charset="0"/>
              </a:rPr>
              <a:t>To act as an </a:t>
            </a:r>
            <a:r>
              <a:rPr lang="en-US" sz="2000" dirty="0">
                <a:solidFill>
                  <a:srgbClr val="FF5050"/>
                </a:solidFill>
                <a:cs typeface="Arial" pitchFamily="34" charset="0"/>
              </a:rPr>
              <a:t>incubator</a:t>
            </a:r>
            <a:r>
              <a:rPr lang="en-US" sz="2000" dirty="0">
                <a:cs typeface="Arial" pitchFamily="34" charset="0"/>
              </a:rPr>
              <a:t> </a:t>
            </a:r>
            <a:r>
              <a:rPr lang="en-US" sz="2000" dirty="0">
                <a:solidFill>
                  <a:schemeClr val="tx1"/>
                </a:solidFill>
                <a:cs typeface="Arial" pitchFamily="34" charset="0"/>
              </a:rPr>
              <a:t>for new producers by providing training, mentoring, technical assistance and other support services</a:t>
            </a:r>
            <a:r>
              <a:rPr lang="en-US" sz="2000" dirty="0">
                <a:cs typeface="Arial" pitchFamily="34" charset="0"/>
              </a:rPr>
              <a:t>.  </a:t>
            </a:r>
          </a:p>
          <a:p>
            <a:endParaRPr lang="en-US" sz="2000" dirty="0">
              <a:cs typeface="Arial" pitchFamily="34" charset="0"/>
            </a:endParaRPr>
          </a:p>
          <a:p>
            <a:r>
              <a:rPr lang="en-US" sz="2000" dirty="0" err="1">
                <a:solidFill>
                  <a:schemeClr val="tx1"/>
                </a:solidFill>
                <a:cs typeface="Arial" pitchFamily="34" charset="0"/>
              </a:rPr>
              <a:t>Maximise</a:t>
            </a:r>
            <a:r>
              <a:rPr lang="en-US" sz="2000" dirty="0">
                <a:solidFill>
                  <a:schemeClr val="tx1"/>
                </a:solidFill>
                <a:cs typeface="Arial" pitchFamily="34" charset="0"/>
              </a:rPr>
              <a:t> the location opportunity presented by close proximity to the airport to stimulate </a:t>
            </a:r>
            <a:r>
              <a:rPr lang="en-US" sz="2000" dirty="0">
                <a:solidFill>
                  <a:srgbClr val="FF5050"/>
                </a:solidFill>
                <a:cs typeface="Arial" pitchFamily="34" charset="0"/>
              </a:rPr>
              <a:t>air freight exports</a:t>
            </a:r>
            <a:r>
              <a:rPr lang="en-US" sz="2000" dirty="0">
                <a:cs typeface="Arial" pitchFamily="34" charset="0"/>
              </a:rPr>
              <a:t>. </a:t>
            </a:r>
          </a:p>
          <a:p>
            <a:endParaRPr lang="en-US" dirty="0"/>
          </a:p>
          <a:p>
            <a:endParaRPr lang="en-US" dirty="0"/>
          </a:p>
        </p:txBody>
      </p:sp>
    </p:spTree>
    <p:extLst>
      <p:ext uri="{BB962C8B-B14F-4D97-AF65-F5344CB8AC3E}">
        <p14:creationId xmlns:p14="http://schemas.microsoft.com/office/powerpoint/2010/main" val="3275733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16433</TotalTime>
  <Words>1242</Words>
  <Application>Microsoft Office PowerPoint</Application>
  <PresentationFormat>Custom</PresentationFormat>
  <Paragraphs>236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WHO IS DUBE TRADEPORT?</vt:lpstr>
      <vt:lpstr>MAIN DEVELOPMENT ZONES</vt:lpstr>
      <vt:lpstr>SUPPORT SERVICES </vt:lpstr>
      <vt:lpstr>MASTERPLAN</vt:lpstr>
      <vt:lpstr>DUBE CARGO TERMINAL</vt:lpstr>
      <vt:lpstr>PowerPoint Presentation</vt:lpstr>
      <vt:lpstr>PowerPoint Presentation</vt:lpstr>
      <vt:lpstr>OBJECTIVES OF THE PROJECT </vt:lpstr>
      <vt:lpstr>PowerPoint Presentation</vt:lpstr>
      <vt:lpstr>PowerPoint Presentation</vt:lpstr>
      <vt:lpstr>PowerPoint Presentation</vt:lpstr>
      <vt:lpstr>OPERATIONAL MODEL </vt:lpstr>
      <vt:lpstr>CHALLENGES </vt:lpstr>
      <vt:lpstr>CHALLENGES </vt:lpstr>
      <vt:lpstr>CHALLENGES </vt:lpstr>
      <vt:lpstr>CHALLENGES </vt:lpstr>
      <vt:lpstr>OPPORTUNITIES  &amp; INTERVENTIONS </vt:lpstr>
      <vt:lpstr>DUBE AIR SERVICES ROUTES</vt:lpstr>
      <vt:lpstr>New Route Into Africa: Khuphuka Kings Airways ILYUSHIN 76</vt:lpstr>
      <vt:lpstr>SUSTAINABLE FARMING INITIATIVES/ GREEN INITIATIVES </vt:lpstr>
      <vt:lpstr>AGRIZONE PHASE 2 EXPANSION</vt:lpstr>
      <vt:lpstr>CONCLUSION –  Building Cargo Value Chain at Dube TradePort through various zones </vt:lpstr>
      <vt:lpstr>PowerPoint Presentation</vt:lpstr>
      <vt:lpstr>THANK YOU  SIYABONGA   QUESTIONS </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design 0</dc:creator>
  <cp:lastModifiedBy>Mlibo Bantwini</cp:lastModifiedBy>
  <cp:revision>551</cp:revision>
  <cp:lastPrinted>2014-03-26T15:46:48Z</cp:lastPrinted>
  <dcterms:created xsi:type="dcterms:W3CDTF">2010-08-13T10:22:30Z</dcterms:created>
  <dcterms:modified xsi:type="dcterms:W3CDTF">2014-03-27T06:49:03Z</dcterms:modified>
</cp:coreProperties>
</file>